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88" r:id="rId13"/>
    <p:sldId id="2572" r:id="rId14"/>
    <p:sldId id="2573" r:id="rId15"/>
    <p:sldId id="2574" r:id="rId16"/>
    <p:sldId id="2575" r:id="rId17"/>
    <p:sldId id="2589" r:id="rId18"/>
    <p:sldId id="2576" r:id="rId19"/>
    <p:sldId id="2577" r:id="rId20"/>
    <p:sldId id="2578" r:id="rId21"/>
    <p:sldId id="2579" r:id="rId22"/>
    <p:sldId id="2580" r:id="rId23"/>
    <p:sldId id="2581" r:id="rId24"/>
    <p:sldId id="2582" r:id="rId25"/>
    <p:sldId id="2583" r:id="rId26"/>
    <p:sldId id="2584" r:id="rId27"/>
    <p:sldId id="2585" r:id="rId28"/>
    <p:sldId id="2586" r:id="rId29"/>
    <p:sldId id="2587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vilidad Para Todos CDMX: Innovadora Aplicación De Movilidad Accesible" id="{E73FF11C-37D3-48E8-9AE4-8B7899FC8F95}">
          <p14:sldIdLst>
            <p14:sldId id="2561"/>
            <p14:sldId id="2562"/>
          </p14:sldIdLst>
        </p14:section>
        <p14:section name="Descripción General Y Objetivos Del Proyecto" id="{AB89A214-CACB-49DD-A575-25B443759F9D}">
          <p14:sldIdLst>
            <p14:sldId id="2563"/>
            <p14:sldId id="2564"/>
            <p14:sldId id="2565"/>
            <p14:sldId id="2566"/>
          </p14:sldIdLst>
        </p14:section>
        <p14:section name="Funcionalidades Clave De La Aplicación" id="{96A0AE6E-07BF-441E-8AA8-6D58606DF9DC}">
          <p14:sldIdLst>
            <p14:sldId id="2567"/>
            <p14:sldId id="2568"/>
            <p14:sldId id="2569"/>
            <p14:sldId id="2570"/>
          </p14:sldIdLst>
        </p14:section>
        <p14:section name="Tecnologías Utilizadas Y Arquitectura" id="{F02FE525-FAB8-4FB4-B874-009DFCF292BC}">
          <p14:sldIdLst>
            <p14:sldId id="2571"/>
            <p14:sldId id="2588"/>
            <p14:sldId id="2572"/>
            <p14:sldId id="2573"/>
            <p14:sldId id="2574"/>
          </p14:sldIdLst>
        </p14:section>
        <p14:section name="Usuarios Clave Y Casos De Uso" id="{7005653D-A9CA-4AC3-B8D9-74B54919775A}">
          <p14:sldIdLst>
            <p14:sldId id="2575"/>
            <p14:sldId id="2589"/>
            <p14:sldId id="2576"/>
            <p14:sldId id="2577"/>
            <p14:sldId id="2578"/>
          </p14:sldIdLst>
        </p14:section>
        <p14:section name="Proceso Y Flujo De Datos" id="{A0AF2391-D0C0-41A8-B4DE-FA12A2CB1B79}">
          <p14:sldIdLst>
            <p14:sldId id="2579"/>
            <p14:sldId id="2580"/>
            <p14:sldId id="2581"/>
            <p14:sldId id="2582"/>
          </p14:sldIdLst>
        </p14:section>
        <p14:section name="Beneficios, Innovación Y Diferenciadores" id="{2C008DCA-95D5-40A0-A32C-D6996A548601}">
          <p14:sldIdLst>
            <p14:sldId id="2583"/>
            <p14:sldId id="2584"/>
            <p14:sldId id="2585"/>
            <p14:sldId id="2586"/>
          </p14:sldIdLst>
        </p14:section>
        <p14:section name="Conclusión" id="{6AE17705-B161-4CE8-BE7D-3058F2E067DC}">
          <p14:sldIdLst>
            <p14:sldId id="2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126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29398-F3F5-4B5A-9044-E0BDA8DE398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1A672571-22D6-4C94-9FE7-FDC61AEE1B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Desafíos de Integración</a:t>
          </a:r>
        </a:p>
      </dgm:t>
    </dgm:pt>
    <dgm:pt modelId="{7E714ADC-D75D-4771-A8E3-D25539ABAC56}" type="parTrans" cxnId="{25488E3F-2FFF-4085-8E4B-87620D248C98}">
      <dgm:prSet/>
      <dgm:spPr/>
      <dgm:t>
        <a:bodyPr/>
        <a:lstStyle/>
        <a:p>
          <a:endParaRPr lang="es-MX"/>
        </a:p>
      </dgm:t>
    </dgm:pt>
    <dgm:pt modelId="{F4715B99-3341-4B44-95ED-EF07DE00169D}" type="sibTrans" cxnId="{25488E3F-2FFF-4085-8E4B-87620D248C9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8C51662A-A746-4C80-AE28-CA20605C1BE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Existe dificultad para conectar el transporte público con nuevas plataformas de movilidad de forma eficiente y segura.</a:t>
          </a:r>
        </a:p>
      </dgm:t>
    </dgm:pt>
    <dgm:pt modelId="{98A2B2AF-E215-4668-9360-8257B9F33940}" type="parTrans" cxnId="{62511BC3-7DB6-4A35-998E-2ECB41F6253C}">
      <dgm:prSet/>
      <dgm:spPr/>
      <dgm:t>
        <a:bodyPr/>
        <a:lstStyle/>
        <a:p>
          <a:endParaRPr lang="es-MX"/>
        </a:p>
      </dgm:t>
    </dgm:pt>
    <dgm:pt modelId="{CF474D6C-788C-4ECC-A7BB-DDAA2D85D0E2}" type="sibTrans" cxnId="{62511BC3-7DB6-4A35-998E-2ECB41F6253C}">
      <dgm:prSet/>
      <dgm:spPr/>
      <dgm:t>
        <a:bodyPr/>
        <a:lstStyle/>
        <a:p>
          <a:endParaRPr lang="es-MX"/>
        </a:p>
      </dgm:t>
    </dgm:pt>
    <dgm:pt modelId="{A9CB441A-9343-4860-B24A-45B769CE7E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Accesibilidad para Personas con Discapacidad</a:t>
          </a:r>
        </a:p>
      </dgm:t>
    </dgm:pt>
    <dgm:pt modelId="{5378A065-FE16-4158-86B5-C5BE1C4BE039}" type="parTrans" cxnId="{A47B2AB2-8E68-414A-9A36-9C8A31F73EB9}">
      <dgm:prSet/>
      <dgm:spPr/>
      <dgm:t>
        <a:bodyPr/>
        <a:lstStyle/>
        <a:p>
          <a:endParaRPr lang="es-MX"/>
        </a:p>
      </dgm:t>
    </dgm:pt>
    <dgm:pt modelId="{A966385E-FE30-4657-B000-9BB7B4BD2922}" type="sibTrans" cxnId="{A47B2AB2-8E68-414A-9A36-9C8A31F73EB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3AD97E73-1D8D-4436-96C3-1BA9B0BD57C3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Personas con discapacidad motriz enfrentan limitaciones en rutas accesibles y seguras para desplazarse usando transporte combinado.</a:t>
          </a:r>
        </a:p>
      </dgm:t>
    </dgm:pt>
    <dgm:pt modelId="{BFCC6650-228A-465A-9A4E-4D9A8082F921}" type="parTrans" cxnId="{BC4C9C46-E6F1-471A-944C-C15FFF3B4039}">
      <dgm:prSet/>
      <dgm:spPr/>
      <dgm:t>
        <a:bodyPr/>
        <a:lstStyle/>
        <a:p>
          <a:endParaRPr lang="es-MX"/>
        </a:p>
      </dgm:t>
    </dgm:pt>
    <dgm:pt modelId="{0AC420CB-B9FB-4D97-A796-5A073BBFF2AE}" type="sibTrans" cxnId="{BC4C9C46-E6F1-471A-944C-C15FFF3B4039}">
      <dgm:prSet/>
      <dgm:spPr/>
      <dgm:t>
        <a:bodyPr/>
        <a:lstStyle/>
        <a:p>
          <a:endParaRPr lang="es-MX"/>
        </a:p>
      </dgm:t>
    </dgm:pt>
    <dgm:pt modelId="{8B137116-95AE-41E6-95DE-321AF3A4A8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Seguridad para Ciclistas</a:t>
          </a:r>
        </a:p>
      </dgm:t>
    </dgm:pt>
    <dgm:pt modelId="{54C9EBA1-D0E0-45E8-8E2C-C6181BA574E8}" type="parTrans" cxnId="{2098C4DB-58E2-4C76-8F77-060459D89342}">
      <dgm:prSet/>
      <dgm:spPr/>
      <dgm:t>
        <a:bodyPr/>
        <a:lstStyle/>
        <a:p>
          <a:endParaRPr lang="es-MX"/>
        </a:p>
      </dgm:t>
    </dgm:pt>
    <dgm:pt modelId="{CD769A9B-F1AD-4364-A635-A7C061D857E1}" type="sibTrans" cxnId="{2098C4DB-58E2-4C76-8F77-060459D89342}">
      <dgm:prSet/>
      <dgm:spPr/>
      <dgm:t>
        <a:bodyPr/>
        <a:lstStyle/>
        <a:p>
          <a:endParaRPr lang="es-MX"/>
        </a:p>
      </dgm:t>
    </dgm:pt>
    <dgm:pt modelId="{2513D246-AA18-4A10-95C2-CCEE0C20A080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Ciclistas requieren rutas seguras que permitan la integración con el transporte público sin riesgos.</a:t>
          </a:r>
        </a:p>
      </dgm:t>
    </dgm:pt>
    <dgm:pt modelId="{7C3DEC03-E024-4F6F-85C0-A03DD04F1BB2}" type="parTrans" cxnId="{FB10CF65-0E87-49E9-A121-BBAED301F89C}">
      <dgm:prSet/>
      <dgm:spPr/>
      <dgm:t>
        <a:bodyPr/>
        <a:lstStyle/>
        <a:p>
          <a:endParaRPr lang="es-MX"/>
        </a:p>
      </dgm:t>
    </dgm:pt>
    <dgm:pt modelId="{71299FD3-57CB-4AA8-9B19-04EA61118084}" type="sibTrans" cxnId="{FB10CF65-0E87-49E9-A121-BBAED301F89C}">
      <dgm:prSet/>
      <dgm:spPr/>
      <dgm:t>
        <a:bodyPr/>
        <a:lstStyle/>
        <a:p>
          <a:endParaRPr lang="es-MX"/>
        </a:p>
      </dgm:t>
    </dgm:pt>
    <dgm:pt modelId="{FB52C231-3210-4CB1-91A9-D2EE84972F39}" type="pres">
      <dgm:prSet presAssocID="{2CA29398-F3F5-4B5A-9044-E0BDA8DE3980}" presName="Root" presStyleCnt="0">
        <dgm:presLayoutVars>
          <dgm:dir/>
          <dgm:resizeHandles val="exact"/>
        </dgm:presLayoutVars>
      </dgm:prSet>
      <dgm:spPr/>
    </dgm:pt>
    <dgm:pt modelId="{E38EA090-A0CF-4606-931D-4BC7C65AC2FB}" type="pres">
      <dgm:prSet presAssocID="{1A672571-22D6-4C94-9FE7-FDC61AEE1B2D}" presName="Composite" presStyleCnt="0"/>
      <dgm:spPr/>
    </dgm:pt>
    <dgm:pt modelId="{B570A5E9-AE19-420A-BB75-E98AD522E5C7}" type="pres">
      <dgm:prSet presAssocID="{1A672571-22D6-4C94-9FE7-FDC61AEE1B2D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r="12685" b="-2"/>
          <a:stretch/>
        </a:blipFill>
      </dgm:spPr>
      <dgm:extLst>
        <a:ext uri="{E40237B7-FDA0-4F09-8148-C483321AD2D9}">
          <dgm14:cNvPr xmlns:dgm14="http://schemas.microsoft.com/office/drawing/2010/diagram" id="0" name="" descr="Mujer parada en el tren"/>
        </a:ext>
      </dgm:extLst>
    </dgm:pt>
    <dgm:pt modelId="{46CCAB38-9C50-4B92-A741-7C7027522630}" type="pres">
      <dgm:prSet presAssocID="{1A672571-22D6-4C94-9FE7-FDC61AEE1B2D}" presName="Subtitle" presStyleLbl="revTx" presStyleIdx="0" presStyleCnt="6">
        <dgm:presLayoutVars>
          <dgm:chMax val="0"/>
          <dgm:bulletEnabled/>
        </dgm:presLayoutVars>
      </dgm:prSet>
      <dgm:spPr/>
    </dgm:pt>
    <dgm:pt modelId="{422EC026-4FC9-44FB-8BED-0427617A03EF}" type="pres">
      <dgm:prSet presAssocID="{1A672571-22D6-4C94-9FE7-FDC61AEE1B2D}" presName="Description" presStyleLbl="revTx" presStyleIdx="1" presStyleCnt="6">
        <dgm:presLayoutVars>
          <dgm:bulletEnabled/>
        </dgm:presLayoutVars>
      </dgm:prSet>
      <dgm:spPr/>
    </dgm:pt>
    <dgm:pt modelId="{33275C48-54AA-4350-AFD6-86BA70C69A42}" type="pres">
      <dgm:prSet presAssocID="{F4715B99-3341-4B44-95ED-EF07DE00169D}" presName="sibTrans" presStyleLbl="sibTrans2D1" presStyleIdx="0" presStyleCnt="0"/>
      <dgm:spPr/>
    </dgm:pt>
    <dgm:pt modelId="{6D7455D4-E325-4C67-8A34-A342131D9969}" type="pres">
      <dgm:prSet presAssocID="{A9CB441A-9343-4860-B24A-45B769CE7E18}" presName="Composite" presStyleCnt="0"/>
      <dgm:spPr/>
    </dgm:pt>
    <dgm:pt modelId="{4B7C2BD9-535B-4B40-8A96-6C3CD846684C}" type="pres">
      <dgm:prSet presAssocID="{A9CB441A-9343-4860-B24A-45B769CE7E18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r="12755" b="-1"/>
          <a:stretch/>
        </a:blipFill>
      </dgm:spPr>
      <dgm:extLst>
        <a:ext uri="{E40237B7-FDA0-4F09-8148-C483321AD2D9}">
          <dgm14:cNvPr xmlns:dgm14="http://schemas.microsoft.com/office/drawing/2010/diagram" id="0" name="" descr="Logotipo para discapacitados en la carretera"/>
        </a:ext>
      </dgm:extLst>
    </dgm:pt>
    <dgm:pt modelId="{C0EBCAC7-938A-4341-9313-37D1102BF6AB}" type="pres">
      <dgm:prSet presAssocID="{A9CB441A-9343-4860-B24A-45B769CE7E18}" presName="Subtitle" presStyleLbl="revTx" presStyleIdx="2" presStyleCnt="6">
        <dgm:presLayoutVars>
          <dgm:chMax val="0"/>
          <dgm:bulletEnabled/>
        </dgm:presLayoutVars>
      </dgm:prSet>
      <dgm:spPr/>
    </dgm:pt>
    <dgm:pt modelId="{2A0E9838-0F1D-4F6B-A80D-04B8C695E3B7}" type="pres">
      <dgm:prSet presAssocID="{A9CB441A-9343-4860-B24A-45B769CE7E18}" presName="Description" presStyleLbl="revTx" presStyleIdx="3" presStyleCnt="6">
        <dgm:presLayoutVars>
          <dgm:bulletEnabled/>
        </dgm:presLayoutVars>
      </dgm:prSet>
      <dgm:spPr/>
    </dgm:pt>
    <dgm:pt modelId="{968251D3-6036-42A1-B1F0-843DA95CC2CB}" type="pres">
      <dgm:prSet presAssocID="{A966385E-FE30-4657-B000-9BB7B4BD2922}" presName="sibTrans" presStyleLbl="sibTrans2D1" presStyleIdx="0" presStyleCnt="0"/>
      <dgm:spPr/>
    </dgm:pt>
    <dgm:pt modelId="{7ED603E7-ABFF-4AF1-B460-FD5AAF3EC5F0}" type="pres">
      <dgm:prSet presAssocID="{8B137116-95AE-41E6-95DE-321AF3A4A85E}" presName="Composite" presStyleCnt="0"/>
      <dgm:spPr/>
    </dgm:pt>
    <dgm:pt modelId="{6A8169BD-B97B-40F7-BD15-51938D0123AF}" type="pres">
      <dgm:prSet presAssocID="{8B137116-95AE-41E6-95DE-321AF3A4A85E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22677" b="5"/>
          <a:stretch/>
        </a:blipFill>
      </dgm:spPr>
      <dgm:extLst>
        <a:ext uri="{E40237B7-FDA0-4F09-8148-C483321AD2D9}">
          <dgm14:cNvPr xmlns:dgm14="http://schemas.microsoft.com/office/drawing/2010/diagram" id="0" name="" descr="Un carril bici bien señalizado que aumenta la seguridad vial"/>
        </a:ext>
      </dgm:extLst>
    </dgm:pt>
    <dgm:pt modelId="{EADFF574-6AE1-4304-85F6-A2E160D90918}" type="pres">
      <dgm:prSet presAssocID="{8B137116-95AE-41E6-95DE-321AF3A4A85E}" presName="Subtitle" presStyleLbl="revTx" presStyleIdx="4" presStyleCnt="6">
        <dgm:presLayoutVars>
          <dgm:chMax val="0"/>
          <dgm:bulletEnabled/>
        </dgm:presLayoutVars>
      </dgm:prSet>
      <dgm:spPr/>
    </dgm:pt>
    <dgm:pt modelId="{2182D14C-248A-483C-A065-87B0ED12C00C}" type="pres">
      <dgm:prSet presAssocID="{8B137116-95AE-41E6-95DE-321AF3A4A85E}" presName="Description" presStyleLbl="revTx" presStyleIdx="5" presStyleCnt="6">
        <dgm:presLayoutVars>
          <dgm:bulletEnabled/>
        </dgm:presLayoutVars>
      </dgm:prSet>
      <dgm:spPr/>
    </dgm:pt>
  </dgm:ptLst>
  <dgm:cxnLst>
    <dgm:cxn modelId="{C5466A35-5CB4-4B4B-A507-E2C3CCAC5082}" type="presOf" srcId="{3AD97E73-1D8D-4436-96C3-1BA9B0BD57C3}" destId="{2A0E9838-0F1D-4F6B-A80D-04B8C695E3B7}" srcOrd="0" destOrd="0" presId="urn:microsoft.com/office/officeart/2024/3/layout/verticalVisualTextBlock1"/>
    <dgm:cxn modelId="{25488E3F-2FFF-4085-8E4B-87620D248C98}" srcId="{2CA29398-F3F5-4B5A-9044-E0BDA8DE3980}" destId="{1A672571-22D6-4C94-9FE7-FDC61AEE1B2D}" srcOrd="0" destOrd="0" parTransId="{7E714ADC-D75D-4771-A8E3-D25539ABAC56}" sibTransId="{F4715B99-3341-4B44-95ED-EF07DE00169D}"/>
    <dgm:cxn modelId="{1D159A40-1C78-4F55-A174-D719AAF6DA8C}" type="presOf" srcId="{1A672571-22D6-4C94-9FE7-FDC61AEE1B2D}" destId="{46CCAB38-9C50-4B92-A741-7C7027522630}" srcOrd="0" destOrd="0" presId="urn:microsoft.com/office/officeart/2024/3/layout/verticalVisualTextBlock1"/>
    <dgm:cxn modelId="{FB10CF65-0E87-49E9-A121-BBAED301F89C}" srcId="{8B137116-95AE-41E6-95DE-321AF3A4A85E}" destId="{2513D246-AA18-4A10-95C2-CCEE0C20A080}" srcOrd="0" destOrd="0" parTransId="{7C3DEC03-E024-4F6F-85C0-A03DD04F1BB2}" sibTransId="{71299FD3-57CB-4AA8-9B19-04EA61118084}"/>
    <dgm:cxn modelId="{BC4C9C46-E6F1-471A-944C-C15FFF3B4039}" srcId="{A9CB441A-9343-4860-B24A-45B769CE7E18}" destId="{3AD97E73-1D8D-4436-96C3-1BA9B0BD57C3}" srcOrd="0" destOrd="0" parTransId="{BFCC6650-228A-465A-9A4E-4D9A8082F921}" sibTransId="{0AC420CB-B9FB-4D97-A796-5A073BBFF2AE}"/>
    <dgm:cxn modelId="{DA8EFE56-4075-47F0-B8F9-841D0CDE120D}" type="presOf" srcId="{A966385E-FE30-4657-B000-9BB7B4BD2922}" destId="{968251D3-6036-42A1-B1F0-843DA95CC2CB}" srcOrd="0" destOrd="0" presId="urn:microsoft.com/office/officeart/2024/3/layout/verticalVisualTextBlock1"/>
    <dgm:cxn modelId="{89BCCD82-2C50-4918-A0E3-848D775C2C90}" type="presOf" srcId="{2513D246-AA18-4A10-95C2-CCEE0C20A080}" destId="{2182D14C-248A-483C-A065-87B0ED12C00C}" srcOrd="0" destOrd="0" presId="urn:microsoft.com/office/officeart/2024/3/layout/verticalVisualTextBlock1"/>
    <dgm:cxn modelId="{A3AC848C-7001-4911-97FA-26B4DF842E61}" type="presOf" srcId="{8B137116-95AE-41E6-95DE-321AF3A4A85E}" destId="{EADFF574-6AE1-4304-85F6-A2E160D90918}" srcOrd="0" destOrd="0" presId="urn:microsoft.com/office/officeart/2024/3/layout/verticalVisualTextBlock1"/>
    <dgm:cxn modelId="{E8CF198F-1E2E-4C9A-B653-C1E343328A36}" type="presOf" srcId="{8C51662A-A746-4C80-AE28-CA20605C1BE1}" destId="{422EC026-4FC9-44FB-8BED-0427617A03EF}" srcOrd="0" destOrd="0" presId="urn:microsoft.com/office/officeart/2024/3/layout/verticalVisualTextBlock1"/>
    <dgm:cxn modelId="{A47B2AB2-8E68-414A-9A36-9C8A31F73EB9}" srcId="{2CA29398-F3F5-4B5A-9044-E0BDA8DE3980}" destId="{A9CB441A-9343-4860-B24A-45B769CE7E18}" srcOrd="1" destOrd="0" parTransId="{5378A065-FE16-4158-86B5-C5BE1C4BE039}" sibTransId="{A966385E-FE30-4657-B000-9BB7B4BD2922}"/>
    <dgm:cxn modelId="{62511BC3-7DB6-4A35-998E-2ECB41F6253C}" srcId="{1A672571-22D6-4C94-9FE7-FDC61AEE1B2D}" destId="{8C51662A-A746-4C80-AE28-CA20605C1BE1}" srcOrd="0" destOrd="0" parTransId="{98A2B2AF-E215-4668-9360-8257B9F33940}" sibTransId="{CF474D6C-788C-4ECC-A7BB-DDAA2D85D0E2}"/>
    <dgm:cxn modelId="{519806C5-DABD-47E6-A108-A68B85EDEE98}" type="presOf" srcId="{F4715B99-3341-4B44-95ED-EF07DE00169D}" destId="{33275C48-54AA-4350-AFD6-86BA70C69A42}" srcOrd="0" destOrd="0" presId="urn:microsoft.com/office/officeart/2024/3/layout/verticalVisualTextBlock1"/>
    <dgm:cxn modelId="{5BD59DCD-A0D9-49DA-A136-01713FAB4531}" type="presOf" srcId="{A9CB441A-9343-4860-B24A-45B769CE7E18}" destId="{C0EBCAC7-938A-4341-9313-37D1102BF6AB}" srcOrd="0" destOrd="0" presId="urn:microsoft.com/office/officeart/2024/3/layout/verticalVisualTextBlock1"/>
    <dgm:cxn modelId="{2098C4DB-58E2-4C76-8F77-060459D89342}" srcId="{2CA29398-F3F5-4B5A-9044-E0BDA8DE3980}" destId="{8B137116-95AE-41E6-95DE-321AF3A4A85E}" srcOrd="2" destOrd="0" parTransId="{54C9EBA1-D0E0-45E8-8E2C-C6181BA574E8}" sibTransId="{CD769A9B-F1AD-4364-A635-A7C061D857E1}"/>
    <dgm:cxn modelId="{ECF17AE5-5D4B-4A77-B734-A7209C81272C}" type="presOf" srcId="{2CA29398-F3F5-4B5A-9044-E0BDA8DE3980}" destId="{FB52C231-3210-4CB1-91A9-D2EE84972F39}" srcOrd="0" destOrd="0" presId="urn:microsoft.com/office/officeart/2024/3/layout/verticalVisualTextBlock1"/>
    <dgm:cxn modelId="{1E697550-5284-4775-8767-80C5366340E3}" type="presParOf" srcId="{FB52C231-3210-4CB1-91A9-D2EE84972F39}" destId="{E38EA090-A0CF-4606-931D-4BC7C65AC2FB}" srcOrd="0" destOrd="0" presId="urn:microsoft.com/office/officeart/2024/3/layout/verticalVisualTextBlock1"/>
    <dgm:cxn modelId="{FBC09CCF-E4E7-4529-81E1-745E6A095E82}" type="presParOf" srcId="{E38EA090-A0CF-4606-931D-4BC7C65AC2FB}" destId="{B570A5E9-AE19-420A-BB75-E98AD522E5C7}" srcOrd="0" destOrd="0" presId="urn:microsoft.com/office/officeart/2024/3/layout/verticalVisualTextBlock1"/>
    <dgm:cxn modelId="{83B1EDDD-DE22-4AA1-81A7-51057F9170B1}" type="presParOf" srcId="{E38EA090-A0CF-4606-931D-4BC7C65AC2FB}" destId="{46CCAB38-9C50-4B92-A741-7C7027522630}" srcOrd="1" destOrd="0" presId="urn:microsoft.com/office/officeart/2024/3/layout/verticalVisualTextBlock1"/>
    <dgm:cxn modelId="{DBD74472-4C19-48EE-BD6A-BF15AF8A07AF}" type="presParOf" srcId="{E38EA090-A0CF-4606-931D-4BC7C65AC2FB}" destId="{422EC026-4FC9-44FB-8BED-0427617A03EF}" srcOrd="2" destOrd="0" presId="urn:microsoft.com/office/officeart/2024/3/layout/verticalVisualTextBlock1"/>
    <dgm:cxn modelId="{0185C61D-D6D2-4C10-9B30-40AA051BF58B}" type="presParOf" srcId="{FB52C231-3210-4CB1-91A9-D2EE84972F39}" destId="{33275C48-54AA-4350-AFD6-86BA70C69A42}" srcOrd="1" destOrd="0" presId="urn:microsoft.com/office/officeart/2024/3/layout/verticalVisualTextBlock1"/>
    <dgm:cxn modelId="{F89B4EAD-5E2F-4269-8F68-5EEC44E7890D}" type="presParOf" srcId="{FB52C231-3210-4CB1-91A9-D2EE84972F39}" destId="{6D7455D4-E325-4C67-8A34-A342131D9969}" srcOrd="2" destOrd="0" presId="urn:microsoft.com/office/officeart/2024/3/layout/verticalVisualTextBlock1"/>
    <dgm:cxn modelId="{3B450016-619D-476E-BC35-4DBA33A18537}" type="presParOf" srcId="{6D7455D4-E325-4C67-8A34-A342131D9969}" destId="{4B7C2BD9-535B-4B40-8A96-6C3CD846684C}" srcOrd="0" destOrd="0" presId="urn:microsoft.com/office/officeart/2024/3/layout/verticalVisualTextBlock1"/>
    <dgm:cxn modelId="{C7E88ACF-A96C-4D62-B8B5-541B009FD34A}" type="presParOf" srcId="{6D7455D4-E325-4C67-8A34-A342131D9969}" destId="{C0EBCAC7-938A-4341-9313-37D1102BF6AB}" srcOrd="1" destOrd="0" presId="urn:microsoft.com/office/officeart/2024/3/layout/verticalVisualTextBlock1"/>
    <dgm:cxn modelId="{BADC5D5A-11AD-4CC4-9B59-256218C63D2D}" type="presParOf" srcId="{6D7455D4-E325-4C67-8A34-A342131D9969}" destId="{2A0E9838-0F1D-4F6B-A80D-04B8C695E3B7}" srcOrd="2" destOrd="0" presId="urn:microsoft.com/office/officeart/2024/3/layout/verticalVisualTextBlock1"/>
    <dgm:cxn modelId="{4CFD636E-F247-4C39-BB54-77DAE9D58648}" type="presParOf" srcId="{FB52C231-3210-4CB1-91A9-D2EE84972F39}" destId="{968251D3-6036-42A1-B1F0-843DA95CC2CB}" srcOrd="3" destOrd="0" presId="urn:microsoft.com/office/officeart/2024/3/layout/verticalVisualTextBlock1"/>
    <dgm:cxn modelId="{1068DB4C-F142-46CF-9665-6EDAC721A97A}" type="presParOf" srcId="{FB52C231-3210-4CB1-91A9-D2EE84972F39}" destId="{7ED603E7-ABFF-4AF1-B460-FD5AAF3EC5F0}" srcOrd="4" destOrd="0" presId="urn:microsoft.com/office/officeart/2024/3/layout/verticalVisualTextBlock1"/>
    <dgm:cxn modelId="{D3C9C901-F6DD-4442-9552-E100DF656827}" type="presParOf" srcId="{7ED603E7-ABFF-4AF1-B460-FD5AAF3EC5F0}" destId="{6A8169BD-B97B-40F7-BD15-51938D0123AF}" srcOrd="0" destOrd="0" presId="urn:microsoft.com/office/officeart/2024/3/layout/verticalVisualTextBlock1"/>
    <dgm:cxn modelId="{62C5614C-619F-4634-84F2-D2028D33E4C2}" type="presParOf" srcId="{7ED603E7-ABFF-4AF1-B460-FD5AAF3EC5F0}" destId="{EADFF574-6AE1-4304-85F6-A2E160D90918}" srcOrd="1" destOrd="0" presId="urn:microsoft.com/office/officeart/2024/3/layout/verticalVisualTextBlock1"/>
    <dgm:cxn modelId="{C8E1AEF3-AFDD-4224-AD7D-C40B9DAE5E1E}" type="presParOf" srcId="{7ED603E7-ABFF-4AF1-B460-FD5AAF3EC5F0}" destId="{2182D14C-248A-483C-A065-87B0ED12C00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E2DAA-9C64-452B-8956-CE65C725B855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C05B8C6F-35E2-40EB-9F3C-B913FE477B5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Rutas Optimizadas y Personalizadas</a:t>
          </a:r>
        </a:p>
      </dgm:t>
    </dgm:pt>
    <dgm:pt modelId="{BA0420E0-3B80-4632-B406-24B34E00A6C8}" type="parTrans" cxnId="{FD89968A-95E5-4106-80C7-D774CC55E1B5}">
      <dgm:prSet/>
      <dgm:spPr/>
      <dgm:t>
        <a:bodyPr/>
        <a:lstStyle/>
        <a:p>
          <a:endParaRPr lang="es-MX"/>
        </a:p>
      </dgm:t>
    </dgm:pt>
    <dgm:pt modelId="{38F6C1D1-BCBB-4080-8793-A10997736052}" type="sibTrans" cxnId="{FD89968A-95E5-4106-80C7-D774CC55E1B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775DD221-9400-4CF8-A6E6-FE1BE696E303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La aplicación debe ofrecer rutas diseñadas para maximizar eficiencia considerando las necesidades específicas de cada usuario.</a:t>
          </a:r>
        </a:p>
      </dgm:t>
    </dgm:pt>
    <dgm:pt modelId="{2220B01B-30B0-4386-9E19-38281AE3CCE9}" type="parTrans" cxnId="{1E6852DD-4BCC-482A-BC65-D2638DD4E03D}">
      <dgm:prSet/>
      <dgm:spPr/>
      <dgm:t>
        <a:bodyPr/>
        <a:lstStyle/>
        <a:p>
          <a:endParaRPr lang="es-MX"/>
        </a:p>
      </dgm:t>
    </dgm:pt>
    <dgm:pt modelId="{233D5A29-FC3C-453D-A84D-25D54A7FE2D2}" type="sibTrans" cxnId="{1E6852DD-4BCC-482A-BC65-D2638DD4E03D}">
      <dgm:prSet/>
      <dgm:spPr/>
      <dgm:t>
        <a:bodyPr/>
        <a:lstStyle/>
        <a:p>
          <a:endParaRPr lang="es-MX"/>
        </a:p>
      </dgm:t>
    </dgm:pt>
    <dgm:pt modelId="{1D9D0DEE-5BF0-4856-B22D-908FDEE1D2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Consideración de Accesibilidad</a:t>
          </a:r>
        </a:p>
      </dgm:t>
    </dgm:pt>
    <dgm:pt modelId="{1E5A4C5B-D2DA-4909-BAEC-52C99C50E57D}" type="parTrans" cxnId="{BBFFC0D9-2267-4AAA-8073-3B3D87984A6F}">
      <dgm:prSet/>
      <dgm:spPr/>
      <dgm:t>
        <a:bodyPr/>
        <a:lstStyle/>
        <a:p>
          <a:endParaRPr lang="es-MX"/>
        </a:p>
      </dgm:t>
    </dgm:pt>
    <dgm:pt modelId="{778DEDEE-BA99-40B3-B607-3D3945280A0E}" type="sibTrans" cxnId="{BBFFC0D9-2267-4AAA-8073-3B3D87984A6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CC0C381B-A3EF-42A7-AEC8-D9A9A224843A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Las rutas consideran elementos de accesibilidad para mejorar la autonomía y seguridad de usuarios con diferentes capacidades.</a:t>
          </a:r>
        </a:p>
      </dgm:t>
    </dgm:pt>
    <dgm:pt modelId="{613614BE-6151-4CDF-A5E8-B6429FC9AE1D}" type="parTrans" cxnId="{5FF2A37D-561A-4DDF-82AA-0A5507823D70}">
      <dgm:prSet/>
      <dgm:spPr/>
      <dgm:t>
        <a:bodyPr/>
        <a:lstStyle/>
        <a:p>
          <a:endParaRPr lang="es-MX"/>
        </a:p>
      </dgm:t>
    </dgm:pt>
    <dgm:pt modelId="{FCA1DCCF-2033-432A-BD2D-E32C93EBF3F9}" type="sibTrans" cxnId="{5FF2A37D-561A-4DDF-82AA-0A5507823D70}">
      <dgm:prSet/>
      <dgm:spPr/>
      <dgm:t>
        <a:bodyPr/>
        <a:lstStyle/>
        <a:p>
          <a:endParaRPr lang="es-MX"/>
        </a:p>
      </dgm:t>
    </dgm:pt>
    <dgm:pt modelId="{E830BEC4-B2DD-4F8E-B746-0750F647BC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Actualización en Tiempo Real</a:t>
          </a:r>
        </a:p>
      </dgm:t>
    </dgm:pt>
    <dgm:pt modelId="{049F554D-7EEA-4AFB-9DB6-DAF654ECE817}" type="parTrans" cxnId="{42A9C153-6ED1-4D0B-A048-61E883A3C11E}">
      <dgm:prSet/>
      <dgm:spPr/>
      <dgm:t>
        <a:bodyPr/>
        <a:lstStyle/>
        <a:p>
          <a:endParaRPr lang="es-MX"/>
        </a:p>
      </dgm:t>
    </dgm:pt>
    <dgm:pt modelId="{E08E7932-95F5-401C-95BB-D0C8368201A5}" type="sibTrans" cxnId="{42A9C153-6ED1-4D0B-A048-61E883A3C11E}">
      <dgm:prSet/>
      <dgm:spPr/>
      <dgm:t>
        <a:bodyPr/>
        <a:lstStyle/>
        <a:p>
          <a:endParaRPr lang="es-MX"/>
        </a:p>
      </dgm:t>
    </dgm:pt>
    <dgm:pt modelId="{DA28BE85-1006-4847-97CB-8D8AD60E9252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La plataforma integra información dinámica para adaptar rutas según condiciones cambiantes y tiempos reales.</a:t>
          </a:r>
        </a:p>
      </dgm:t>
    </dgm:pt>
    <dgm:pt modelId="{D8DBECAF-27C8-4162-B437-91EE15E99F06}" type="parTrans" cxnId="{3BC30BA1-677E-4B48-9A52-22BD80D5F077}">
      <dgm:prSet/>
      <dgm:spPr/>
      <dgm:t>
        <a:bodyPr/>
        <a:lstStyle/>
        <a:p>
          <a:endParaRPr lang="es-MX"/>
        </a:p>
      </dgm:t>
    </dgm:pt>
    <dgm:pt modelId="{859B4D36-0DEB-45D1-A3BC-4EFFB4BCD548}" type="sibTrans" cxnId="{3BC30BA1-677E-4B48-9A52-22BD80D5F077}">
      <dgm:prSet/>
      <dgm:spPr/>
      <dgm:t>
        <a:bodyPr/>
        <a:lstStyle/>
        <a:p>
          <a:endParaRPr lang="es-MX"/>
        </a:p>
      </dgm:t>
    </dgm:pt>
    <dgm:pt modelId="{B644DF17-346E-42F9-A62B-7703A1260C2A}" type="pres">
      <dgm:prSet presAssocID="{211E2DAA-9C64-452B-8956-CE65C725B855}" presName="Root" presStyleCnt="0">
        <dgm:presLayoutVars>
          <dgm:dir/>
          <dgm:resizeHandles val="exact"/>
        </dgm:presLayoutVars>
      </dgm:prSet>
      <dgm:spPr/>
    </dgm:pt>
    <dgm:pt modelId="{0F665C5C-1FF7-4766-A44A-1D370AA9657F}" type="pres">
      <dgm:prSet presAssocID="{C05B8C6F-35E2-40EB-9F3C-B913FE477B52}" presName="Composite" presStyleCnt="0"/>
      <dgm:spPr/>
    </dgm:pt>
    <dgm:pt modelId="{EAE1D154-5752-4A17-B001-68EDE4AE1B67}" type="pres">
      <dgm:prSet presAssocID="{C05B8C6F-35E2-40EB-9F3C-B913FE477B52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9" b="-2"/>
          <a:stretch/>
        </a:blipFill>
      </dgm:spPr>
      <dgm:extLst>
        <a:ext uri="{E40237B7-FDA0-4F09-8148-C483321AD2D9}">
          <dgm14:cNvPr xmlns:dgm14="http://schemas.microsoft.com/office/drawing/2010/diagram" id="0" name="" descr="Bandera de localización en un mapa de la ciudad"/>
        </a:ext>
      </dgm:extLst>
    </dgm:pt>
    <dgm:pt modelId="{418F2711-7B46-44A5-85F3-D01EE27D1745}" type="pres">
      <dgm:prSet presAssocID="{C05B8C6F-35E2-40EB-9F3C-B913FE477B52}" presName="Subtitle" presStyleLbl="revTx" presStyleIdx="0" presStyleCnt="6">
        <dgm:presLayoutVars>
          <dgm:chMax val="0"/>
          <dgm:bulletEnabled/>
        </dgm:presLayoutVars>
      </dgm:prSet>
      <dgm:spPr/>
    </dgm:pt>
    <dgm:pt modelId="{5E560937-9441-43FB-AD5E-7E8B33EDF341}" type="pres">
      <dgm:prSet presAssocID="{C05B8C6F-35E2-40EB-9F3C-B913FE477B52}" presName="Description" presStyleLbl="revTx" presStyleIdx="1" presStyleCnt="6">
        <dgm:presLayoutVars>
          <dgm:bulletEnabled/>
        </dgm:presLayoutVars>
      </dgm:prSet>
      <dgm:spPr/>
    </dgm:pt>
    <dgm:pt modelId="{3D964073-4441-47E3-BEAF-0607E6986795}" type="pres">
      <dgm:prSet presAssocID="{38F6C1D1-BCBB-4080-8793-A10997736052}" presName="sibTrans" presStyleLbl="sibTrans2D1" presStyleIdx="0" presStyleCnt="0"/>
      <dgm:spPr/>
    </dgm:pt>
    <dgm:pt modelId="{9B9049AB-1EB0-4642-8373-752E92FDC34B}" type="pres">
      <dgm:prSet presAssocID="{1D9D0DEE-5BF0-4856-B22D-908FDEE1D2CA}" presName="Composite" presStyleCnt="0"/>
      <dgm:spPr/>
    </dgm:pt>
    <dgm:pt modelId="{0CD597A4-5E1E-4F67-AFC4-EF882A485DD9}" type="pres">
      <dgm:prSet presAssocID="{1D9D0DEE-5BF0-4856-B22D-908FDEE1D2C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r="11430" b="-6"/>
          <a:stretch/>
        </a:blipFill>
      </dgm:spPr>
      <dgm:extLst>
        <a:ext uri="{E40237B7-FDA0-4F09-8148-C483321AD2D9}">
          <dgm14:cNvPr xmlns:dgm14="http://schemas.microsoft.com/office/drawing/2010/diagram" id="0" name="" descr="Mapa de carreteras de navegación GPS pin toilet&#10;&#10;++ Tenga en cuenta: el diseño de la hoja de ruta hecho por mí desde cero ++"/>
        </a:ext>
      </dgm:extLst>
    </dgm:pt>
    <dgm:pt modelId="{3BDE8C0A-9523-4B27-A805-E41C17605091}" type="pres">
      <dgm:prSet presAssocID="{1D9D0DEE-5BF0-4856-B22D-908FDEE1D2CA}" presName="Subtitle" presStyleLbl="revTx" presStyleIdx="2" presStyleCnt="6">
        <dgm:presLayoutVars>
          <dgm:chMax val="0"/>
          <dgm:bulletEnabled/>
        </dgm:presLayoutVars>
      </dgm:prSet>
      <dgm:spPr/>
    </dgm:pt>
    <dgm:pt modelId="{66FAA34D-02B4-40DF-8B66-C92A392D5E3D}" type="pres">
      <dgm:prSet presAssocID="{1D9D0DEE-5BF0-4856-B22D-908FDEE1D2CA}" presName="Description" presStyleLbl="revTx" presStyleIdx="3" presStyleCnt="6">
        <dgm:presLayoutVars>
          <dgm:bulletEnabled/>
        </dgm:presLayoutVars>
      </dgm:prSet>
      <dgm:spPr/>
    </dgm:pt>
    <dgm:pt modelId="{DC6D219B-4F85-4960-93BC-F08FAFAC8445}" type="pres">
      <dgm:prSet presAssocID="{778DEDEE-BA99-40B3-B607-3D3945280A0E}" presName="sibTrans" presStyleLbl="sibTrans2D1" presStyleIdx="0" presStyleCnt="0"/>
      <dgm:spPr/>
    </dgm:pt>
    <dgm:pt modelId="{1F412745-5BCB-4CCD-9B15-4252B3E82CEA}" type="pres">
      <dgm:prSet presAssocID="{E830BEC4-B2DD-4F8E-B746-0750F647BC09}" presName="Composite" presStyleCnt="0"/>
      <dgm:spPr/>
    </dgm:pt>
    <dgm:pt modelId="{B18ECD5C-DE1B-43AF-A3D4-4A845E94B74C}" type="pres">
      <dgm:prSet presAssocID="{E830BEC4-B2DD-4F8E-B746-0750F647BC09}" presName="Picture" presStyleLbl="node1" presStyleIdx="2" presStyleCnt="3"/>
      <dgm:spPr/>
    </dgm:pt>
    <dgm:pt modelId="{6CB2700C-5129-48A3-8BD9-9E4ED30AD207}" type="pres">
      <dgm:prSet presAssocID="{E830BEC4-B2DD-4F8E-B746-0750F647BC09}" presName="Subtitle" presStyleLbl="revTx" presStyleIdx="4" presStyleCnt="6">
        <dgm:presLayoutVars>
          <dgm:chMax val="0"/>
          <dgm:bulletEnabled/>
        </dgm:presLayoutVars>
      </dgm:prSet>
      <dgm:spPr/>
    </dgm:pt>
    <dgm:pt modelId="{D14681FA-1750-4B43-8A20-48EC51FEB4CC}" type="pres">
      <dgm:prSet presAssocID="{E830BEC4-B2DD-4F8E-B746-0750F647BC09}" presName="Description" presStyleLbl="revTx" presStyleIdx="5" presStyleCnt="6">
        <dgm:presLayoutVars>
          <dgm:bulletEnabled/>
        </dgm:presLayoutVars>
      </dgm:prSet>
      <dgm:spPr/>
    </dgm:pt>
  </dgm:ptLst>
  <dgm:cxnLst>
    <dgm:cxn modelId="{86BBBA25-AC60-4DBD-99AA-354A08FF9B97}" type="presOf" srcId="{775DD221-9400-4CF8-A6E6-FE1BE696E303}" destId="{5E560937-9441-43FB-AD5E-7E8B33EDF341}" srcOrd="0" destOrd="0" presId="urn:microsoft.com/office/officeart/2024/3/layout/verticalVisualTextBlock1"/>
    <dgm:cxn modelId="{CD7F1629-9A2B-433F-AB85-5FAF156F1AFE}" type="presOf" srcId="{1D9D0DEE-5BF0-4856-B22D-908FDEE1D2CA}" destId="{3BDE8C0A-9523-4B27-A805-E41C17605091}" srcOrd="0" destOrd="0" presId="urn:microsoft.com/office/officeart/2024/3/layout/verticalVisualTextBlock1"/>
    <dgm:cxn modelId="{5605CD43-FBA0-4C35-A108-ACD7D33110D6}" type="presOf" srcId="{E830BEC4-B2DD-4F8E-B746-0750F647BC09}" destId="{6CB2700C-5129-48A3-8BD9-9E4ED30AD207}" srcOrd="0" destOrd="0" presId="urn:microsoft.com/office/officeart/2024/3/layout/verticalVisualTextBlock1"/>
    <dgm:cxn modelId="{CCEF2646-F3DE-4480-815B-8FF463FC6E78}" type="presOf" srcId="{C05B8C6F-35E2-40EB-9F3C-B913FE477B52}" destId="{418F2711-7B46-44A5-85F3-D01EE27D1745}" srcOrd="0" destOrd="0" presId="urn:microsoft.com/office/officeart/2024/3/layout/verticalVisualTextBlock1"/>
    <dgm:cxn modelId="{81653367-88D4-4463-B3A8-E70CEFBAE349}" type="presOf" srcId="{211E2DAA-9C64-452B-8956-CE65C725B855}" destId="{B644DF17-346E-42F9-A62B-7703A1260C2A}" srcOrd="0" destOrd="0" presId="urn:microsoft.com/office/officeart/2024/3/layout/verticalVisualTextBlock1"/>
    <dgm:cxn modelId="{1CB2214C-865B-4718-A377-974DFA62CDCA}" type="presOf" srcId="{DA28BE85-1006-4847-97CB-8D8AD60E9252}" destId="{D14681FA-1750-4B43-8A20-48EC51FEB4CC}" srcOrd="0" destOrd="0" presId="urn:microsoft.com/office/officeart/2024/3/layout/verticalVisualTextBlock1"/>
    <dgm:cxn modelId="{42A9C153-6ED1-4D0B-A048-61E883A3C11E}" srcId="{211E2DAA-9C64-452B-8956-CE65C725B855}" destId="{E830BEC4-B2DD-4F8E-B746-0750F647BC09}" srcOrd="2" destOrd="0" parTransId="{049F554D-7EEA-4AFB-9DB6-DAF654ECE817}" sibTransId="{E08E7932-95F5-401C-95BB-D0C8368201A5}"/>
    <dgm:cxn modelId="{5FF2A37D-561A-4DDF-82AA-0A5507823D70}" srcId="{1D9D0DEE-5BF0-4856-B22D-908FDEE1D2CA}" destId="{CC0C381B-A3EF-42A7-AEC8-D9A9A224843A}" srcOrd="0" destOrd="0" parTransId="{613614BE-6151-4CDF-A5E8-B6429FC9AE1D}" sibTransId="{FCA1DCCF-2033-432A-BD2D-E32C93EBF3F9}"/>
    <dgm:cxn modelId="{FD89968A-95E5-4106-80C7-D774CC55E1B5}" srcId="{211E2DAA-9C64-452B-8956-CE65C725B855}" destId="{C05B8C6F-35E2-40EB-9F3C-B913FE477B52}" srcOrd="0" destOrd="0" parTransId="{BA0420E0-3B80-4632-B406-24B34E00A6C8}" sibTransId="{38F6C1D1-BCBB-4080-8793-A10997736052}"/>
    <dgm:cxn modelId="{B8384792-3734-4B19-8241-B6D1F3CA2E50}" type="presOf" srcId="{778DEDEE-BA99-40B3-B607-3D3945280A0E}" destId="{DC6D219B-4F85-4960-93BC-F08FAFAC8445}" srcOrd="0" destOrd="0" presId="urn:microsoft.com/office/officeart/2024/3/layout/verticalVisualTextBlock1"/>
    <dgm:cxn modelId="{3BC30BA1-677E-4B48-9A52-22BD80D5F077}" srcId="{E830BEC4-B2DD-4F8E-B746-0750F647BC09}" destId="{DA28BE85-1006-4847-97CB-8D8AD60E9252}" srcOrd="0" destOrd="0" parTransId="{D8DBECAF-27C8-4162-B437-91EE15E99F06}" sibTransId="{859B4D36-0DEB-45D1-A3BC-4EFFB4BCD548}"/>
    <dgm:cxn modelId="{CD970BAB-F3BB-4F7C-897C-6328684D44E8}" type="presOf" srcId="{CC0C381B-A3EF-42A7-AEC8-D9A9A224843A}" destId="{66FAA34D-02B4-40DF-8B66-C92A392D5E3D}" srcOrd="0" destOrd="0" presId="urn:microsoft.com/office/officeart/2024/3/layout/verticalVisualTextBlock1"/>
    <dgm:cxn modelId="{6149BDB7-4B3E-4375-87B9-B6A5628079BF}" type="presOf" srcId="{38F6C1D1-BCBB-4080-8793-A10997736052}" destId="{3D964073-4441-47E3-BEAF-0607E6986795}" srcOrd="0" destOrd="0" presId="urn:microsoft.com/office/officeart/2024/3/layout/verticalVisualTextBlock1"/>
    <dgm:cxn modelId="{BBFFC0D9-2267-4AAA-8073-3B3D87984A6F}" srcId="{211E2DAA-9C64-452B-8956-CE65C725B855}" destId="{1D9D0DEE-5BF0-4856-B22D-908FDEE1D2CA}" srcOrd="1" destOrd="0" parTransId="{1E5A4C5B-D2DA-4909-BAEC-52C99C50E57D}" sibTransId="{778DEDEE-BA99-40B3-B607-3D3945280A0E}"/>
    <dgm:cxn modelId="{1E6852DD-4BCC-482A-BC65-D2638DD4E03D}" srcId="{C05B8C6F-35E2-40EB-9F3C-B913FE477B52}" destId="{775DD221-9400-4CF8-A6E6-FE1BE696E303}" srcOrd="0" destOrd="0" parTransId="{2220B01B-30B0-4386-9E19-38281AE3CCE9}" sibTransId="{233D5A29-FC3C-453D-A84D-25D54A7FE2D2}"/>
    <dgm:cxn modelId="{FDD52D76-A50D-402E-A9A8-CD47A1732E12}" type="presParOf" srcId="{B644DF17-346E-42F9-A62B-7703A1260C2A}" destId="{0F665C5C-1FF7-4766-A44A-1D370AA9657F}" srcOrd="0" destOrd="0" presId="urn:microsoft.com/office/officeart/2024/3/layout/verticalVisualTextBlock1"/>
    <dgm:cxn modelId="{5A8E40DD-ACB0-4983-8ACE-FCC9B2F2D466}" type="presParOf" srcId="{0F665C5C-1FF7-4766-A44A-1D370AA9657F}" destId="{EAE1D154-5752-4A17-B001-68EDE4AE1B67}" srcOrd="0" destOrd="0" presId="urn:microsoft.com/office/officeart/2024/3/layout/verticalVisualTextBlock1"/>
    <dgm:cxn modelId="{9B4219B2-BEA5-42E4-B05F-CE4CA28F6555}" type="presParOf" srcId="{0F665C5C-1FF7-4766-A44A-1D370AA9657F}" destId="{418F2711-7B46-44A5-85F3-D01EE27D1745}" srcOrd="1" destOrd="0" presId="urn:microsoft.com/office/officeart/2024/3/layout/verticalVisualTextBlock1"/>
    <dgm:cxn modelId="{7F0CB700-FC26-4EF7-BA90-97F4AF898D35}" type="presParOf" srcId="{0F665C5C-1FF7-4766-A44A-1D370AA9657F}" destId="{5E560937-9441-43FB-AD5E-7E8B33EDF341}" srcOrd="2" destOrd="0" presId="urn:microsoft.com/office/officeart/2024/3/layout/verticalVisualTextBlock1"/>
    <dgm:cxn modelId="{68C498EE-EFF8-450F-B6CC-D09A8CD40EA3}" type="presParOf" srcId="{B644DF17-346E-42F9-A62B-7703A1260C2A}" destId="{3D964073-4441-47E3-BEAF-0607E6986795}" srcOrd="1" destOrd="0" presId="urn:microsoft.com/office/officeart/2024/3/layout/verticalVisualTextBlock1"/>
    <dgm:cxn modelId="{7C91D420-35DC-4E3F-A322-60ACE2FD3D65}" type="presParOf" srcId="{B644DF17-346E-42F9-A62B-7703A1260C2A}" destId="{9B9049AB-1EB0-4642-8373-752E92FDC34B}" srcOrd="2" destOrd="0" presId="urn:microsoft.com/office/officeart/2024/3/layout/verticalVisualTextBlock1"/>
    <dgm:cxn modelId="{AF3F6DE7-96DF-4C41-A990-506D7145A41E}" type="presParOf" srcId="{9B9049AB-1EB0-4642-8373-752E92FDC34B}" destId="{0CD597A4-5E1E-4F67-AFC4-EF882A485DD9}" srcOrd="0" destOrd="0" presId="urn:microsoft.com/office/officeart/2024/3/layout/verticalVisualTextBlock1"/>
    <dgm:cxn modelId="{91371749-77B8-4BF8-A594-5F9121DBE1F9}" type="presParOf" srcId="{9B9049AB-1EB0-4642-8373-752E92FDC34B}" destId="{3BDE8C0A-9523-4B27-A805-E41C17605091}" srcOrd="1" destOrd="0" presId="urn:microsoft.com/office/officeart/2024/3/layout/verticalVisualTextBlock1"/>
    <dgm:cxn modelId="{0AE2FECD-5A38-446C-A6BD-0098F78621D3}" type="presParOf" srcId="{9B9049AB-1EB0-4642-8373-752E92FDC34B}" destId="{66FAA34D-02B4-40DF-8B66-C92A392D5E3D}" srcOrd="2" destOrd="0" presId="urn:microsoft.com/office/officeart/2024/3/layout/verticalVisualTextBlock1"/>
    <dgm:cxn modelId="{A5B835DF-2297-407D-B330-B036AC9D4654}" type="presParOf" srcId="{B644DF17-346E-42F9-A62B-7703A1260C2A}" destId="{DC6D219B-4F85-4960-93BC-F08FAFAC8445}" srcOrd="3" destOrd="0" presId="urn:microsoft.com/office/officeart/2024/3/layout/verticalVisualTextBlock1"/>
    <dgm:cxn modelId="{C58BC907-32B7-4E15-80DF-2B50783C7069}" type="presParOf" srcId="{B644DF17-346E-42F9-A62B-7703A1260C2A}" destId="{1F412745-5BCB-4CCD-9B15-4252B3E82CEA}" srcOrd="4" destOrd="0" presId="urn:microsoft.com/office/officeart/2024/3/layout/verticalVisualTextBlock1"/>
    <dgm:cxn modelId="{E27DA373-8F16-49D7-9C0B-269C333D1802}" type="presParOf" srcId="{1F412745-5BCB-4CCD-9B15-4252B3E82CEA}" destId="{B18ECD5C-DE1B-43AF-A3D4-4A845E94B74C}" srcOrd="0" destOrd="0" presId="urn:microsoft.com/office/officeart/2024/3/layout/verticalVisualTextBlock1"/>
    <dgm:cxn modelId="{EF5E5CBB-580A-476F-A4F9-ED42A3B5A8F5}" type="presParOf" srcId="{1F412745-5BCB-4CCD-9B15-4252B3E82CEA}" destId="{6CB2700C-5129-48A3-8BD9-9E4ED30AD207}" srcOrd="1" destOrd="0" presId="urn:microsoft.com/office/officeart/2024/3/layout/verticalVisualTextBlock1"/>
    <dgm:cxn modelId="{84833ED1-8EC7-41CB-8D88-9B4BCECE8C44}" type="presParOf" srcId="{1F412745-5BCB-4CCD-9B15-4252B3E82CEA}" destId="{D14681FA-1750-4B43-8A20-48EC51FEB4C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A631F-A827-4FEC-B1D0-FCE1E97BD06F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448B64FC-3F5F-4163-B067-5177460D1D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Mayor Autonomía</a:t>
          </a:r>
        </a:p>
      </dgm:t>
    </dgm:pt>
    <dgm:pt modelId="{B316BB6B-5F4A-45DA-8567-A848A03C505A}" type="parTrans" cxnId="{7C65DCC7-3771-48D0-86EB-B94A470752E8}">
      <dgm:prSet/>
      <dgm:spPr/>
      <dgm:t>
        <a:bodyPr/>
        <a:lstStyle/>
        <a:p>
          <a:endParaRPr lang="es-MX"/>
        </a:p>
      </dgm:t>
    </dgm:pt>
    <dgm:pt modelId="{39D4BBA9-8B4C-4B77-B004-54161D6E41BE}" type="sibTrans" cxnId="{7C65DCC7-3771-48D0-86EB-B94A470752E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7C6D7CC1-192D-44E9-97D0-52131136DDD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Los usuarios experimentan mayor independencia y libertad para desplazarse según sus propios tiempos y necesidades.</a:t>
          </a:r>
        </a:p>
      </dgm:t>
    </dgm:pt>
    <dgm:pt modelId="{72432B16-9046-4820-BEAE-37B2429C184B}" type="parTrans" cxnId="{F312440D-BFC4-4A0B-B114-F77EA7E602A2}">
      <dgm:prSet/>
      <dgm:spPr/>
      <dgm:t>
        <a:bodyPr/>
        <a:lstStyle/>
        <a:p>
          <a:endParaRPr lang="es-MX"/>
        </a:p>
      </dgm:t>
    </dgm:pt>
    <dgm:pt modelId="{1D4EDF1B-1C13-4053-9AEB-DAA57952A548}" type="sibTrans" cxnId="{F312440D-BFC4-4A0B-B114-F77EA7E602A2}">
      <dgm:prSet/>
      <dgm:spPr/>
      <dgm:t>
        <a:bodyPr/>
        <a:lstStyle/>
        <a:p>
          <a:endParaRPr lang="es-MX"/>
        </a:p>
      </dgm:t>
    </dgm:pt>
    <dgm:pt modelId="{F6ED578E-847F-4241-B18C-D1D5ED3603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Seguridad Mejorada</a:t>
          </a:r>
        </a:p>
      </dgm:t>
    </dgm:pt>
    <dgm:pt modelId="{BCF17595-872F-403B-B8FA-C26684DD0D32}" type="parTrans" cxnId="{5EBA5B27-7B4A-4F1A-88E7-ED53B0FB9A07}">
      <dgm:prSet/>
      <dgm:spPr/>
      <dgm:t>
        <a:bodyPr/>
        <a:lstStyle/>
        <a:p>
          <a:endParaRPr lang="es-MX"/>
        </a:p>
      </dgm:t>
    </dgm:pt>
    <dgm:pt modelId="{35E22551-0BCD-492D-A050-6AEECA08D0E3}" type="sibTrans" cxnId="{5EBA5B27-7B4A-4F1A-88E7-ED53B0FB9A07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s-MX"/>
        </a:p>
      </dgm:t>
    </dgm:pt>
    <dgm:pt modelId="{7857E377-8469-4885-85AE-C8E5AC9D0C26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Se incrementa la protección ante riesgos, proporcionando un entorno más seguro para los usuarios en su movilidad diaria.</a:t>
          </a:r>
        </a:p>
      </dgm:t>
    </dgm:pt>
    <dgm:pt modelId="{AAB5EF78-1649-46D6-85A6-CF8B1AC287B9}" type="parTrans" cxnId="{AC21CE3F-6E3D-4FC3-B805-3AA966F8F7C7}">
      <dgm:prSet/>
      <dgm:spPr/>
      <dgm:t>
        <a:bodyPr/>
        <a:lstStyle/>
        <a:p>
          <a:endParaRPr lang="es-MX"/>
        </a:p>
      </dgm:t>
    </dgm:pt>
    <dgm:pt modelId="{3DAF10E3-B854-45DE-A9F3-9FC09BCAB107}" type="sibTrans" cxnId="{AC21CE3F-6E3D-4FC3-B805-3AA966F8F7C7}">
      <dgm:prSet/>
      <dgm:spPr/>
      <dgm:t>
        <a:bodyPr/>
        <a:lstStyle/>
        <a:p>
          <a:endParaRPr lang="es-MX"/>
        </a:p>
      </dgm:t>
    </dgm:pt>
    <dgm:pt modelId="{DD21B5E8-374C-4F6A-B92D-C9DD71E58F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Rutas Personalizadas</a:t>
          </a:r>
        </a:p>
      </dgm:t>
    </dgm:pt>
    <dgm:pt modelId="{01E6E3D8-D88A-4F0B-98EA-EA98239B5AE2}" type="parTrans" cxnId="{6D7D8072-EBA9-497B-B582-39C81CC2D6CD}">
      <dgm:prSet/>
      <dgm:spPr/>
      <dgm:t>
        <a:bodyPr/>
        <a:lstStyle/>
        <a:p>
          <a:endParaRPr lang="es-MX"/>
        </a:p>
      </dgm:t>
    </dgm:pt>
    <dgm:pt modelId="{9029E9CD-A6B8-43BC-8545-6C2A96419A7A}" type="sibTrans" cxnId="{6D7D8072-EBA9-497B-B582-39C81CC2D6CD}">
      <dgm:prSet/>
      <dgm:spPr/>
      <dgm:t>
        <a:bodyPr/>
        <a:lstStyle/>
        <a:p>
          <a:endParaRPr lang="es-MX"/>
        </a:p>
      </dgm:t>
    </dgm:pt>
    <dgm:pt modelId="{5D093CDF-E484-4039-9E11-26F88CCB342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Las rutas adaptadas a necesidades individuales mejoran la experiencia y comodidad del desplazamiento diario.</a:t>
          </a:r>
        </a:p>
      </dgm:t>
    </dgm:pt>
    <dgm:pt modelId="{E668055A-E897-4F28-9EBB-139C0DAAA4CC}" type="parTrans" cxnId="{7D9CAEE5-0DCD-4DE9-9C8D-BB65E6966A2F}">
      <dgm:prSet/>
      <dgm:spPr/>
      <dgm:t>
        <a:bodyPr/>
        <a:lstStyle/>
        <a:p>
          <a:endParaRPr lang="es-MX"/>
        </a:p>
      </dgm:t>
    </dgm:pt>
    <dgm:pt modelId="{4034FE9B-EDA9-4282-8E7B-E121A9BEFC71}" type="sibTrans" cxnId="{7D9CAEE5-0DCD-4DE9-9C8D-BB65E6966A2F}">
      <dgm:prSet/>
      <dgm:spPr/>
      <dgm:t>
        <a:bodyPr/>
        <a:lstStyle/>
        <a:p>
          <a:endParaRPr lang="es-MX"/>
        </a:p>
      </dgm:t>
    </dgm:pt>
    <dgm:pt modelId="{6F9EE70C-82C6-4E9D-9819-10796715891E}" type="pres">
      <dgm:prSet presAssocID="{906A631F-A827-4FEC-B1D0-FCE1E97BD06F}" presName="Root" presStyleCnt="0">
        <dgm:presLayoutVars>
          <dgm:dir/>
          <dgm:resizeHandles val="exact"/>
        </dgm:presLayoutVars>
      </dgm:prSet>
      <dgm:spPr/>
    </dgm:pt>
    <dgm:pt modelId="{68AA9A7C-C5B6-4190-8870-61B0FA6E1818}" type="pres">
      <dgm:prSet presAssocID="{448B64FC-3F5F-4163-B067-5177460D1DAB}" presName="Composite" presStyleCnt="0"/>
      <dgm:spPr/>
    </dgm:pt>
    <dgm:pt modelId="{662DB631-1E5B-4555-8E53-5A753B42E617}" type="pres">
      <dgm:prSet presAssocID="{448B64FC-3F5F-4163-B067-5177460D1DAB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1" r="-2" b="-2"/>
          <a:stretch/>
        </a:blipFill>
      </dgm:spPr>
      <dgm:extLst>
        <a:ext uri="{E40237B7-FDA0-4F09-8148-C483321AD2D9}">
          <dgm14:cNvPr xmlns:dgm14="http://schemas.microsoft.com/office/drawing/2010/diagram" id="0" name="" descr="Persona leyendo el periódico"/>
        </a:ext>
      </dgm:extLst>
    </dgm:pt>
    <dgm:pt modelId="{C0C075E0-FB24-4C8E-BE14-36ED5C007450}" type="pres">
      <dgm:prSet presAssocID="{448B64FC-3F5F-4163-B067-5177460D1DAB}" presName="Subtitle" presStyleLbl="revTx" presStyleIdx="0" presStyleCnt="6">
        <dgm:presLayoutVars>
          <dgm:chMax val="0"/>
          <dgm:bulletEnabled/>
        </dgm:presLayoutVars>
      </dgm:prSet>
      <dgm:spPr/>
    </dgm:pt>
    <dgm:pt modelId="{B4A8F38A-EDEE-4AAC-B612-F018969171D5}" type="pres">
      <dgm:prSet presAssocID="{448B64FC-3F5F-4163-B067-5177460D1DAB}" presName="Description" presStyleLbl="revTx" presStyleIdx="1" presStyleCnt="6">
        <dgm:presLayoutVars>
          <dgm:bulletEnabled/>
        </dgm:presLayoutVars>
      </dgm:prSet>
      <dgm:spPr/>
    </dgm:pt>
    <dgm:pt modelId="{E1F3F728-C46C-4E07-9CBB-E44E7D8292ED}" type="pres">
      <dgm:prSet presAssocID="{39D4BBA9-8B4C-4B77-B004-54161D6E41BE}" presName="sibTrans" presStyleLbl="sibTrans2D1" presStyleIdx="0" presStyleCnt="0"/>
      <dgm:spPr/>
    </dgm:pt>
    <dgm:pt modelId="{8194EDC1-FE0B-4CAB-A852-D0AEA683F22B}" type="pres">
      <dgm:prSet presAssocID="{F6ED578E-847F-4241-B18C-D1D5ED360399}" presName="Composite" presStyleCnt="0"/>
      <dgm:spPr/>
    </dgm:pt>
    <dgm:pt modelId="{212C6845-0A43-4DCA-BAF0-88CE3318D1EB}" type="pres">
      <dgm:prSet presAssocID="{F6ED578E-847F-4241-B18C-D1D5ED360399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6" r="10231" b="-4"/>
          <a:stretch/>
        </a:blipFill>
      </dgm:spPr>
      <dgm:extLst>
        <a:ext uri="{E40237B7-FDA0-4F09-8148-C483321AD2D9}">
          <dgm14:cNvPr xmlns:dgm14="http://schemas.microsoft.com/office/drawing/2010/diagram" id="0" name="" descr="Barrera en el aparcamiento"/>
        </a:ext>
      </dgm:extLst>
    </dgm:pt>
    <dgm:pt modelId="{2FF9041A-17DA-4B00-8C6B-617A472C221D}" type="pres">
      <dgm:prSet presAssocID="{F6ED578E-847F-4241-B18C-D1D5ED360399}" presName="Subtitle" presStyleLbl="revTx" presStyleIdx="2" presStyleCnt="6">
        <dgm:presLayoutVars>
          <dgm:chMax val="0"/>
          <dgm:bulletEnabled/>
        </dgm:presLayoutVars>
      </dgm:prSet>
      <dgm:spPr/>
    </dgm:pt>
    <dgm:pt modelId="{AE1B843E-824B-469F-8C3D-9C9F66CDF10B}" type="pres">
      <dgm:prSet presAssocID="{F6ED578E-847F-4241-B18C-D1D5ED360399}" presName="Description" presStyleLbl="revTx" presStyleIdx="3" presStyleCnt="6">
        <dgm:presLayoutVars>
          <dgm:bulletEnabled/>
        </dgm:presLayoutVars>
      </dgm:prSet>
      <dgm:spPr/>
    </dgm:pt>
    <dgm:pt modelId="{0DA8CDEA-BF10-45F1-BCA1-A3F47ADDFCFB}" type="pres">
      <dgm:prSet presAssocID="{35E22551-0BCD-492D-A050-6AEECA08D0E3}" presName="sibTrans" presStyleLbl="sibTrans2D1" presStyleIdx="0" presStyleCnt="0"/>
      <dgm:spPr/>
    </dgm:pt>
    <dgm:pt modelId="{51D89D4D-743E-4D5A-9C21-278B294C9EEE}" type="pres">
      <dgm:prSet presAssocID="{DD21B5E8-374C-4F6A-B92D-C9DD71E58F89}" presName="Composite" presStyleCnt="0"/>
      <dgm:spPr/>
    </dgm:pt>
    <dgm:pt modelId="{65FEE1B3-9117-4C9C-B0B6-AC56138C8E45}" type="pres">
      <dgm:prSet presAssocID="{DD21B5E8-374C-4F6A-B92D-C9DD71E58F8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Dispositivo móvil con aplicaciones"/>
        </a:ext>
      </dgm:extLst>
    </dgm:pt>
    <dgm:pt modelId="{3E705DFB-59D7-4DBB-83B7-FA8396C48754}" type="pres">
      <dgm:prSet presAssocID="{DD21B5E8-374C-4F6A-B92D-C9DD71E58F89}" presName="Subtitle" presStyleLbl="revTx" presStyleIdx="4" presStyleCnt="6">
        <dgm:presLayoutVars>
          <dgm:chMax val="0"/>
          <dgm:bulletEnabled/>
        </dgm:presLayoutVars>
      </dgm:prSet>
      <dgm:spPr/>
    </dgm:pt>
    <dgm:pt modelId="{B220B009-6E94-4011-B9BE-EB735E4B088E}" type="pres">
      <dgm:prSet presAssocID="{DD21B5E8-374C-4F6A-B92D-C9DD71E58F89}" presName="Description" presStyleLbl="revTx" presStyleIdx="5" presStyleCnt="6">
        <dgm:presLayoutVars>
          <dgm:bulletEnabled/>
        </dgm:presLayoutVars>
      </dgm:prSet>
      <dgm:spPr/>
    </dgm:pt>
  </dgm:ptLst>
  <dgm:cxnLst>
    <dgm:cxn modelId="{F312440D-BFC4-4A0B-B114-F77EA7E602A2}" srcId="{448B64FC-3F5F-4163-B067-5177460D1DAB}" destId="{7C6D7CC1-192D-44E9-97D0-52131136DDDF}" srcOrd="0" destOrd="0" parTransId="{72432B16-9046-4820-BEAE-37B2429C184B}" sibTransId="{1D4EDF1B-1C13-4053-9AEB-DAA57952A548}"/>
    <dgm:cxn modelId="{AD23471D-999A-4F6A-B956-67C7FE24EFA9}" type="presOf" srcId="{DD21B5E8-374C-4F6A-B92D-C9DD71E58F89}" destId="{3E705DFB-59D7-4DBB-83B7-FA8396C48754}" srcOrd="0" destOrd="0" presId="urn:microsoft.com/office/officeart/2024/3/layout/verticalVisualTextBlock1"/>
    <dgm:cxn modelId="{5EBA5B27-7B4A-4F1A-88E7-ED53B0FB9A07}" srcId="{906A631F-A827-4FEC-B1D0-FCE1E97BD06F}" destId="{F6ED578E-847F-4241-B18C-D1D5ED360399}" srcOrd="1" destOrd="0" parTransId="{BCF17595-872F-403B-B8FA-C26684DD0D32}" sibTransId="{35E22551-0BCD-492D-A050-6AEECA08D0E3}"/>
    <dgm:cxn modelId="{01E44A2F-9F26-4AFD-BB35-1912B5FA799E}" type="presOf" srcId="{39D4BBA9-8B4C-4B77-B004-54161D6E41BE}" destId="{E1F3F728-C46C-4E07-9CBB-E44E7D8292ED}" srcOrd="0" destOrd="0" presId="urn:microsoft.com/office/officeart/2024/3/layout/verticalVisualTextBlock1"/>
    <dgm:cxn modelId="{AC83E63A-07C9-48B2-A7ED-C8FC5A24D1DB}" type="presOf" srcId="{906A631F-A827-4FEC-B1D0-FCE1E97BD06F}" destId="{6F9EE70C-82C6-4E9D-9819-10796715891E}" srcOrd="0" destOrd="0" presId="urn:microsoft.com/office/officeart/2024/3/layout/verticalVisualTextBlock1"/>
    <dgm:cxn modelId="{AC21CE3F-6E3D-4FC3-B805-3AA966F8F7C7}" srcId="{F6ED578E-847F-4241-B18C-D1D5ED360399}" destId="{7857E377-8469-4885-85AE-C8E5AC9D0C26}" srcOrd="0" destOrd="0" parTransId="{AAB5EF78-1649-46D6-85A6-CF8B1AC287B9}" sibTransId="{3DAF10E3-B854-45DE-A9F3-9FC09BCAB107}"/>
    <dgm:cxn modelId="{021CF064-D816-467A-A74F-A50D0411FF99}" type="presOf" srcId="{35E22551-0BCD-492D-A050-6AEECA08D0E3}" destId="{0DA8CDEA-BF10-45F1-BCA1-A3F47ADDFCFB}" srcOrd="0" destOrd="0" presId="urn:microsoft.com/office/officeart/2024/3/layout/verticalVisualTextBlock1"/>
    <dgm:cxn modelId="{B5030470-448F-4DB8-8916-461B83143926}" type="presOf" srcId="{5D093CDF-E484-4039-9E11-26F88CCB342F}" destId="{B220B009-6E94-4011-B9BE-EB735E4B088E}" srcOrd="0" destOrd="0" presId="urn:microsoft.com/office/officeart/2024/3/layout/verticalVisualTextBlock1"/>
    <dgm:cxn modelId="{6D7D8072-EBA9-497B-B582-39C81CC2D6CD}" srcId="{906A631F-A827-4FEC-B1D0-FCE1E97BD06F}" destId="{DD21B5E8-374C-4F6A-B92D-C9DD71E58F89}" srcOrd="2" destOrd="0" parTransId="{01E6E3D8-D88A-4F0B-98EA-EA98239B5AE2}" sibTransId="{9029E9CD-A6B8-43BC-8545-6C2A96419A7A}"/>
    <dgm:cxn modelId="{E3C52C89-135E-47ED-935A-0C14790A259C}" type="presOf" srcId="{7C6D7CC1-192D-44E9-97D0-52131136DDDF}" destId="{B4A8F38A-EDEE-4AAC-B612-F018969171D5}" srcOrd="0" destOrd="0" presId="urn:microsoft.com/office/officeart/2024/3/layout/verticalVisualTextBlock1"/>
    <dgm:cxn modelId="{0837C2B5-88A0-4846-83A4-30FF634092BD}" type="presOf" srcId="{448B64FC-3F5F-4163-B067-5177460D1DAB}" destId="{C0C075E0-FB24-4C8E-BE14-36ED5C007450}" srcOrd="0" destOrd="0" presId="urn:microsoft.com/office/officeart/2024/3/layout/verticalVisualTextBlock1"/>
    <dgm:cxn modelId="{7C65DCC7-3771-48D0-86EB-B94A470752E8}" srcId="{906A631F-A827-4FEC-B1D0-FCE1E97BD06F}" destId="{448B64FC-3F5F-4163-B067-5177460D1DAB}" srcOrd="0" destOrd="0" parTransId="{B316BB6B-5F4A-45DA-8567-A848A03C505A}" sibTransId="{39D4BBA9-8B4C-4B77-B004-54161D6E41BE}"/>
    <dgm:cxn modelId="{6BBE76DF-D2C9-414C-9EBF-01260EA92DA4}" type="presOf" srcId="{F6ED578E-847F-4241-B18C-D1D5ED360399}" destId="{2FF9041A-17DA-4B00-8C6B-617A472C221D}" srcOrd="0" destOrd="0" presId="urn:microsoft.com/office/officeart/2024/3/layout/verticalVisualTextBlock1"/>
    <dgm:cxn modelId="{FCEB25E5-8136-4963-B8CF-75283D2E522E}" type="presOf" srcId="{7857E377-8469-4885-85AE-C8E5AC9D0C26}" destId="{AE1B843E-824B-469F-8C3D-9C9F66CDF10B}" srcOrd="0" destOrd="0" presId="urn:microsoft.com/office/officeart/2024/3/layout/verticalVisualTextBlock1"/>
    <dgm:cxn modelId="{7D9CAEE5-0DCD-4DE9-9C8D-BB65E6966A2F}" srcId="{DD21B5E8-374C-4F6A-B92D-C9DD71E58F89}" destId="{5D093CDF-E484-4039-9E11-26F88CCB342F}" srcOrd="0" destOrd="0" parTransId="{E668055A-E897-4F28-9EBB-139C0DAAA4CC}" sibTransId="{4034FE9B-EDA9-4282-8E7B-E121A9BEFC71}"/>
    <dgm:cxn modelId="{ECED389F-9882-49B2-AD74-C432BA99BBD9}" type="presParOf" srcId="{6F9EE70C-82C6-4E9D-9819-10796715891E}" destId="{68AA9A7C-C5B6-4190-8870-61B0FA6E1818}" srcOrd="0" destOrd="0" presId="urn:microsoft.com/office/officeart/2024/3/layout/verticalVisualTextBlock1"/>
    <dgm:cxn modelId="{BD7B127E-76A1-4E7F-A24B-2014B18A18B8}" type="presParOf" srcId="{68AA9A7C-C5B6-4190-8870-61B0FA6E1818}" destId="{662DB631-1E5B-4555-8E53-5A753B42E617}" srcOrd="0" destOrd="0" presId="urn:microsoft.com/office/officeart/2024/3/layout/verticalVisualTextBlock1"/>
    <dgm:cxn modelId="{A52D897F-1199-486A-9737-DC00953B5D97}" type="presParOf" srcId="{68AA9A7C-C5B6-4190-8870-61B0FA6E1818}" destId="{C0C075E0-FB24-4C8E-BE14-36ED5C007450}" srcOrd="1" destOrd="0" presId="urn:microsoft.com/office/officeart/2024/3/layout/verticalVisualTextBlock1"/>
    <dgm:cxn modelId="{F41F42A8-1D42-4B99-B965-9F21C4E33732}" type="presParOf" srcId="{68AA9A7C-C5B6-4190-8870-61B0FA6E1818}" destId="{B4A8F38A-EDEE-4AAC-B612-F018969171D5}" srcOrd="2" destOrd="0" presId="urn:microsoft.com/office/officeart/2024/3/layout/verticalVisualTextBlock1"/>
    <dgm:cxn modelId="{778400B7-668A-4448-9E27-DCA019210E74}" type="presParOf" srcId="{6F9EE70C-82C6-4E9D-9819-10796715891E}" destId="{E1F3F728-C46C-4E07-9CBB-E44E7D8292ED}" srcOrd="1" destOrd="0" presId="urn:microsoft.com/office/officeart/2024/3/layout/verticalVisualTextBlock1"/>
    <dgm:cxn modelId="{5FF795CE-0E3E-42AF-A669-DA3FA1E8BC47}" type="presParOf" srcId="{6F9EE70C-82C6-4E9D-9819-10796715891E}" destId="{8194EDC1-FE0B-4CAB-A852-D0AEA683F22B}" srcOrd="2" destOrd="0" presId="urn:microsoft.com/office/officeart/2024/3/layout/verticalVisualTextBlock1"/>
    <dgm:cxn modelId="{75F46BEB-D76C-4195-BAD5-57294E9A6BD0}" type="presParOf" srcId="{8194EDC1-FE0B-4CAB-A852-D0AEA683F22B}" destId="{212C6845-0A43-4DCA-BAF0-88CE3318D1EB}" srcOrd="0" destOrd="0" presId="urn:microsoft.com/office/officeart/2024/3/layout/verticalVisualTextBlock1"/>
    <dgm:cxn modelId="{093CD95C-6492-4333-886E-065DC0CBE8D5}" type="presParOf" srcId="{8194EDC1-FE0B-4CAB-A852-D0AEA683F22B}" destId="{2FF9041A-17DA-4B00-8C6B-617A472C221D}" srcOrd="1" destOrd="0" presId="urn:microsoft.com/office/officeart/2024/3/layout/verticalVisualTextBlock1"/>
    <dgm:cxn modelId="{6EFBCE83-28FE-4586-BF9C-AF8F48D78720}" type="presParOf" srcId="{8194EDC1-FE0B-4CAB-A852-D0AEA683F22B}" destId="{AE1B843E-824B-469F-8C3D-9C9F66CDF10B}" srcOrd="2" destOrd="0" presId="urn:microsoft.com/office/officeart/2024/3/layout/verticalVisualTextBlock1"/>
    <dgm:cxn modelId="{0E342D98-E7F8-47B5-A20C-74F0BB7907B6}" type="presParOf" srcId="{6F9EE70C-82C6-4E9D-9819-10796715891E}" destId="{0DA8CDEA-BF10-45F1-BCA1-A3F47ADDFCFB}" srcOrd="3" destOrd="0" presId="urn:microsoft.com/office/officeart/2024/3/layout/verticalVisualTextBlock1"/>
    <dgm:cxn modelId="{5F8EEAC4-359F-48C7-AF38-620A28523153}" type="presParOf" srcId="{6F9EE70C-82C6-4E9D-9819-10796715891E}" destId="{51D89D4D-743E-4D5A-9C21-278B294C9EEE}" srcOrd="4" destOrd="0" presId="urn:microsoft.com/office/officeart/2024/3/layout/verticalVisualTextBlock1"/>
    <dgm:cxn modelId="{8183A082-4F34-4714-8939-2AA6A9862333}" type="presParOf" srcId="{51D89D4D-743E-4D5A-9C21-278B294C9EEE}" destId="{65FEE1B3-9117-4C9C-B0B6-AC56138C8E45}" srcOrd="0" destOrd="0" presId="urn:microsoft.com/office/officeart/2024/3/layout/verticalVisualTextBlock1"/>
    <dgm:cxn modelId="{94245AB8-5A54-451E-8384-B4388ECCBD17}" type="presParOf" srcId="{51D89D4D-743E-4D5A-9C21-278B294C9EEE}" destId="{3E705DFB-59D7-4DBB-83B7-FA8396C48754}" srcOrd="1" destOrd="0" presId="urn:microsoft.com/office/officeart/2024/3/layout/verticalVisualTextBlock1"/>
    <dgm:cxn modelId="{92827EE8-7B74-4E28-8829-17B2AC7607B1}" type="presParOf" srcId="{51D89D4D-743E-4D5A-9C21-278B294C9EEE}" destId="{B220B009-6E94-4011-B9BE-EB735E4B088E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FEB0B0-E7B7-4A18-9320-32A4EE3D848C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14BF9-C58B-47ED-AE45-C8E55046EB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Solución Innovadora</a:t>
          </a:r>
        </a:p>
      </dgm:t>
    </dgm:pt>
    <dgm:pt modelId="{75FAA7C8-5DF9-443C-AED3-B86778C4BC1E}" type="parTrans" cxnId="{6F34FAA7-117D-4380-A6AB-DEBA8B3C2D9E}">
      <dgm:prSet/>
      <dgm:spPr/>
      <dgm:t>
        <a:bodyPr/>
        <a:lstStyle/>
        <a:p>
          <a:endParaRPr lang="en-US"/>
        </a:p>
      </dgm:t>
    </dgm:pt>
    <dgm:pt modelId="{4812C853-ACFB-4820-8FF0-705BC41AC1C0}" type="sibTrans" cxnId="{6F34FAA7-117D-4380-A6AB-DEBA8B3C2D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AD6140B-46F8-44B4-96BF-8B0A17A99B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Movilidad Para Todos CDMX ofrece nuevas formas de transporte adaptadas a necesidades especiales y ciclistas urbanos.</a:t>
          </a:r>
        </a:p>
      </dgm:t>
    </dgm:pt>
    <dgm:pt modelId="{A84F08CA-FE64-4C97-93A5-A5ADFFE82FD9}" type="parTrans" cxnId="{C2A60CCA-9603-4A84-B6A3-1C20E18ACC8B}">
      <dgm:prSet/>
      <dgm:spPr/>
      <dgm:t>
        <a:bodyPr/>
        <a:lstStyle/>
        <a:p>
          <a:endParaRPr lang="en-US"/>
        </a:p>
      </dgm:t>
    </dgm:pt>
    <dgm:pt modelId="{BB882BB6-FC2A-4361-9917-616E1F75FDE7}" type="sibTrans" cxnId="{C2A60CCA-9603-4A84-B6A3-1C20E18ACC8B}">
      <dgm:prSet/>
      <dgm:spPr/>
      <dgm:t>
        <a:bodyPr/>
        <a:lstStyle/>
        <a:p>
          <a:endParaRPr lang="en-US"/>
        </a:p>
      </dgm:t>
    </dgm:pt>
    <dgm:pt modelId="{26F75335-B3BF-4A7A-B031-127BBAF0DD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Mejora de Calidad de Vida</a:t>
          </a:r>
        </a:p>
      </dgm:t>
    </dgm:pt>
    <dgm:pt modelId="{1CFE1CF9-DBFA-4D6B-8450-D32E1B5392F5}" type="parTrans" cxnId="{212FD363-8FD6-414D-9B6E-C0B555E97126}">
      <dgm:prSet/>
      <dgm:spPr/>
      <dgm:t>
        <a:bodyPr/>
        <a:lstStyle/>
        <a:p>
          <a:endParaRPr lang="en-US"/>
        </a:p>
      </dgm:t>
    </dgm:pt>
    <dgm:pt modelId="{07180453-B0A4-4105-AFD3-D6B9CD2AE557}" type="sibTrans" cxnId="{212FD363-8FD6-414D-9B6E-C0B555E9712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B7E9EAE-ED13-47E6-B046-D07D6ABA82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 programa mejora la calidad de vida de personas con discapacidad motriz al facilitar su movilidad diaria.</a:t>
          </a:r>
        </a:p>
      </dgm:t>
    </dgm:pt>
    <dgm:pt modelId="{8B234A0D-F1B8-42DC-807D-2F9EDF4F9790}" type="parTrans" cxnId="{FE4AC89D-7B25-48EB-A2D8-3618BC122EA9}">
      <dgm:prSet/>
      <dgm:spPr/>
      <dgm:t>
        <a:bodyPr/>
        <a:lstStyle/>
        <a:p>
          <a:endParaRPr lang="en-US"/>
        </a:p>
      </dgm:t>
    </dgm:pt>
    <dgm:pt modelId="{1C8D40D5-4698-4A97-B1D8-4A7E1357691C}" type="sibTrans" cxnId="{FE4AC89D-7B25-48EB-A2D8-3618BC122EA9}">
      <dgm:prSet/>
      <dgm:spPr/>
      <dgm:t>
        <a:bodyPr/>
        <a:lstStyle/>
        <a:p>
          <a:endParaRPr lang="en-US"/>
        </a:p>
      </dgm:t>
    </dgm:pt>
    <dgm:pt modelId="{D307AA33-03BE-4748-8844-B5BDD6CD84B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Movilidad Segura e Integrada</a:t>
          </a:r>
        </a:p>
      </dgm:t>
    </dgm:pt>
    <dgm:pt modelId="{1BFB5E7F-1464-4536-900E-BA3962421D94}" type="parTrans" cxnId="{5D9812A0-093A-44FC-ACAC-253E119D528A}">
      <dgm:prSet/>
      <dgm:spPr/>
      <dgm:t>
        <a:bodyPr/>
        <a:lstStyle/>
        <a:p>
          <a:endParaRPr lang="en-US"/>
        </a:p>
      </dgm:t>
    </dgm:pt>
    <dgm:pt modelId="{D6BB67E4-EACA-401A-A1DD-D2E28A7535CF}" type="sibTrans" cxnId="{5D9812A0-093A-44FC-ACAC-253E119D528A}">
      <dgm:prSet/>
      <dgm:spPr/>
      <dgm:t>
        <a:bodyPr/>
        <a:lstStyle/>
        <a:p>
          <a:endParaRPr lang="en-US"/>
        </a:p>
      </dgm:t>
    </dgm:pt>
    <dgm:pt modelId="{24B88E12-D3F3-475F-8BB5-58B4876249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Fomenta una movilidad segura, accesible e integrada que conecta a todos los sectores de la ciudad.</a:t>
          </a:r>
        </a:p>
      </dgm:t>
    </dgm:pt>
    <dgm:pt modelId="{77D5AE6D-8AAB-423E-A51C-E0C7ACF8EB45}" type="parTrans" cxnId="{ACC6020E-88D8-4D28-A253-75E70AC06A71}">
      <dgm:prSet/>
      <dgm:spPr/>
      <dgm:t>
        <a:bodyPr/>
        <a:lstStyle/>
        <a:p>
          <a:endParaRPr lang="en-US"/>
        </a:p>
      </dgm:t>
    </dgm:pt>
    <dgm:pt modelId="{D874CB15-9C73-469B-BCCA-91A5E3B8905A}" type="sibTrans" cxnId="{ACC6020E-88D8-4D28-A253-75E70AC06A71}">
      <dgm:prSet/>
      <dgm:spPr/>
      <dgm:t>
        <a:bodyPr/>
        <a:lstStyle/>
        <a:p>
          <a:endParaRPr lang="en-US"/>
        </a:p>
      </dgm:t>
    </dgm:pt>
    <dgm:pt modelId="{2635738C-92E1-4A03-AB1E-C669ADF332B8}" type="pres">
      <dgm:prSet presAssocID="{F2FEB0B0-E7B7-4A18-9320-32A4EE3D848C}" presName="Name0" presStyleCnt="0">
        <dgm:presLayoutVars>
          <dgm:dir/>
          <dgm:resizeHandles val="exact"/>
        </dgm:presLayoutVars>
      </dgm:prSet>
      <dgm:spPr/>
    </dgm:pt>
    <dgm:pt modelId="{DA1CD915-8E76-4E29-BA75-24D10399F12D}" type="pres">
      <dgm:prSet presAssocID="{59514BF9-C58B-47ED-AE45-C8E55046EBB7}" presName="compNode" presStyleCnt="0"/>
      <dgm:spPr/>
    </dgm:pt>
    <dgm:pt modelId="{EFDE1382-B933-4370-B0AB-F8BB56A79F89}" type="pres">
      <dgm:prSet presAssocID="{59514BF9-C58B-47ED-AE45-C8E55046EBB7}" presName="pictRect" presStyleLbl="revTx" presStyleIdx="0" presStyleCnt="6">
        <dgm:presLayoutVars>
          <dgm:chMax val="0"/>
          <dgm:bulletEnabled/>
        </dgm:presLayoutVars>
      </dgm:prSet>
      <dgm:spPr/>
    </dgm:pt>
    <dgm:pt modelId="{77833D41-6D6C-4D19-B1EC-4F453170D95A}" type="pres">
      <dgm:prSet presAssocID="{59514BF9-C58B-47ED-AE45-C8E55046EBB7}" presName="textRect" presStyleLbl="revTx" presStyleIdx="1" presStyleCnt="6">
        <dgm:presLayoutVars>
          <dgm:bulletEnabled/>
        </dgm:presLayoutVars>
      </dgm:prSet>
      <dgm:spPr/>
    </dgm:pt>
    <dgm:pt modelId="{6DAEF0F7-A2AE-479E-AE2D-6AFC47784978}" type="pres">
      <dgm:prSet presAssocID="{4812C853-ACFB-4820-8FF0-705BC41AC1C0}" presName="sibTrans" presStyleLbl="sibTrans2D1" presStyleIdx="0" presStyleCnt="0"/>
      <dgm:spPr/>
    </dgm:pt>
    <dgm:pt modelId="{5F0C05E5-DC7C-41C0-9F98-55F61C4BB1FA}" type="pres">
      <dgm:prSet presAssocID="{26F75335-B3BF-4A7A-B031-127BBAF0DDA4}" presName="compNode" presStyleCnt="0"/>
      <dgm:spPr/>
    </dgm:pt>
    <dgm:pt modelId="{76C0AC50-8FFB-4915-9846-2B081684F8D9}" type="pres">
      <dgm:prSet presAssocID="{26F75335-B3BF-4A7A-B031-127BBAF0DDA4}" presName="pictRect" presStyleLbl="revTx" presStyleIdx="2" presStyleCnt="6">
        <dgm:presLayoutVars>
          <dgm:chMax val="0"/>
          <dgm:bulletEnabled/>
        </dgm:presLayoutVars>
      </dgm:prSet>
      <dgm:spPr/>
    </dgm:pt>
    <dgm:pt modelId="{53CE0706-40C0-4A6C-8925-2A06CA0220B1}" type="pres">
      <dgm:prSet presAssocID="{26F75335-B3BF-4A7A-B031-127BBAF0DDA4}" presName="textRect" presStyleLbl="revTx" presStyleIdx="3" presStyleCnt="6">
        <dgm:presLayoutVars>
          <dgm:bulletEnabled/>
        </dgm:presLayoutVars>
      </dgm:prSet>
      <dgm:spPr/>
    </dgm:pt>
    <dgm:pt modelId="{DA1AF4F0-DA34-4537-B372-538C5FEFFED7}" type="pres">
      <dgm:prSet presAssocID="{07180453-B0A4-4105-AFD3-D6B9CD2AE557}" presName="sibTrans" presStyleLbl="sibTrans2D1" presStyleIdx="0" presStyleCnt="0"/>
      <dgm:spPr/>
    </dgm:pt>
    <dgm:pt modelId="{9FB477C1-B84B-46A0-9D47-BEBDE3B2D2F5}" type="pres">
      <dgm:prSet presAssocID="{D307AA33-03BE-4748-8844-B5BDD6CD84B9}" presName="compNode" presStyleCnt="0"/>
      <dgm:spPr/>
    </dgm:pt>
    <dgm:pt modelId="{341E2916-E117-43C1-ACD5-3D03271EAB8E}" type="pres">
      <dgm:prSet presAssocID="{D307AA33-03BE-4748-8844-B5BDD6CD84B9}" presName="pictRect" presStyleLbl="revTx" presStyleIdx="4" presStyleCnt="6">
        <dgm:presLayoutVars>
          <dgm:chMax val="0"/>
          <dgm:bulletEnabled/>
        </dgm:presLayoutVars>
      </dgm:prSet>
      <dgm:spPr/>
    </dgm:pt>
    <dgm:pt modelId="{63488B7F-A7D6-4BAC-8819-4688F2992F22}" type="pres">
      <dgm:prSet presAssocID="{D307AA33-03BE-4748-8844-B5BDD6CD84B9}" presName="textRect" presStyleLbl="revTx" presStyleIdx="5" presStyleCnt="6">
        <dgm:presLayoutVars>
          <dgm:bulletEnabled/>
        </dgm:presLayoutVars>
      </dgm:prSet>
      <dgm:spPr/>
    </dgm:pt>
  </dgm:ptLst>
  <dgm:cxnLst>
    <dgm:cxn modelId="{28ADFB07-6FFB-493B-AC33-FB0961BBBFF0}" type="presOf" srcId="{24B88E12-D3F3-475F-8BB5-58B4876249DE}" destId="{63488B7F-A7D6-4BAC-8819-4688F2992F22}" srcOrd="0" destOrd="0" presId="urn:microsoft.com/office/officeart/2024/3/layout/hArchList1"/>
    <dgm:cxn modelId="{ACC6020E-88D8-4D28-A253-75E70AC06A71}" srcId="{D307AA33-03BE-4748-8844-B5BDD6CD84B9}" destId="{24B88E12-D3F3-475F-8BB5-58B4876249DE}" srcOrd="0" destOrd="0" parTransId="{77D5AE6D-8AAB-423E-A51C-E0C7ACF8EB45}" sibTransId="{D874CB15-9C73-469B-BCCA-91A5E3B8905A}"/>
    <dgm:cxn modelId="{F684FD1F-6928-4595-8967-9174F6B145F3}" type="presOf" srcId="{4812C853-ACFB-4820-8FF0-705BC41AC1C0}" destId="{6DAEF0F7-A2AE-479E-AE2D-6AFC47784978}" srcOrd="0" destOrd="0" presId="urn:microsoft.com/office/officeart/2024/3/layout/hArchList1"/>
    <dgm:cxn modelId="{212FD363-8FD6-414D-9B6E-C0B555E97126}" srcId="{F2FEB0B0-E7B7-4A18-9320-32A4EE3D848C}" destId="{26F75335-B3BF-4A7A-B031-127BBAF0DDA4}" srcOrd="1" destOrd="0" parTransId="{1CFE1CF9-DBFA-4D6B-8450-D32E1B5392F5}" sibTransId="{07180453-B0A4-4105-AFD3-D6B9CD2AE557}"/>
    <dgm:cxn modelId="{47FE4E45-C30E-4E6B-B859-0A9B3B0023D3}" type="presOf" srcId="{D307AA33-03BE-4748-8844-B5BDD6CD84B9}" destId="{341E2916-E117-43C1-ACD5-3D03271EAB8E}" srcOrd="0" destOrd="0" presId="urn:microsoft.com/office/officeart/2024/3/layout/hArchList1"/>
    <dgm:cxn modelId="{E51F1F6C-FB0E-4085-AA28-23A332D9DAFC}" type="presOf" srcId="{FB7E9EAE-ED13-47E6-B046-D07D6ABA8234}" destId="{53CE0706-40C0-4A6C-8925-2A06CA0220B1}" srcOrd="0" destOrd="0" presId="urn:microsoft.com/office/officeart/2024/3/layout/hArchList1"/>
    <dgm:cxn modelId="{66EDAC81-F36D-4104-A3B5-34B5630BEADF}" type="presOf" srcId="{AAD6140B-46F8-44B4-96BF-8B0A17A99B3B}" destId="{77833D41-6D6C-4D19-B1EC-4F453170D95A}" srcOrd="0" destOrd="0" presId="urn:microsoft.com/office/officeart/2024/3/layout/hArchList1"/>
    <dgm:cxn modelId="{86F5EE85-7C24-48EE-81F9-5B559D246FD4}" type="presOf" srcId="{26F75335-B3BF-4A7A-B031-127BBAF0DDA4}" destId="{76C0AC50-8FFB-4915-9846-2B081684F8D9}" srcOrd="0" destOrd="0" presId="urn:microsoft.com/office/officeart/2024/3/layout/hArchList1"/>
    <dgm:cxn modelId="{FE4AC89D-7B25-48EB-A2D8-3618BC122EA9}" srcId="{26F75335-B3BF-4A7A-B031-127BBAF0DDA4}" destId="{FB7E9EAE-ED13-47E6-B046-D07D6ABA8234}" srcOrd="0" destOrd="0" parTransId="{8B234A0D-F1B8-42DC-807D-2F9EDF4F9790}" sibTransId="{1C8D40D5-4698-4A97-B1D8-4A7E1357691C}"/>
    <dgm:cxn modelId="{B01AD49F-0655-4311-BFE1-FED615C14327}" type="presOf" srcId="{07180453-B0A4-4105-AFD3-D6B9CD2AE557}" destId="{DA1AF4F0-DA34-4537-B372-538C5FEFFED7}" srcOrd="0" destOrd="0" presId="urn:microsoft.com/office/officeart/2024/3/layout/hArchList1"/>
    <dgm:cxn modelId="{5D9812A0-093A-44FC-ACAC-253E119D528A}" srcId="{F2FEB0B0-E7B7-4A18-9320-32A4EE3D848C}" destId="{D307AA33-03BE-4748-8844-B5BDD6CD84B9}" srcOrd="2" destOrd="0" parTransId="{1BFB5E7F-1464-4536-900E-BA3962421D94}" sibTransId="{D6BB67E4-EACA-401A-A1DD-D2E28A7535CF}"/>
    <dgm:cxn modelId="{FE6FCAA2-1458-4DEC-8669-E1F282554A3C}" type="presOf" srcId="{F2FEB0B0-E7B7-4A18-9320-32A4EE3D848C}" destId="{2635738C-92E1-4A03-AB1E-C669ADF332B8}" srcOrd="0" destOrd="0" presId="urn:microsoft.com/office/officeart/2024/3/layout/hArchList1"/>
    <dgm:cxn modelId="{6F34FAA7-117D-4380-A6AB-DEBA8B3C2D9E}" srcId="{F2FEB0B0-E7B7-4A18-9320-32A4EE3D848C}" destId="{59514BF9-C58B-47ED-AE45-C8E55046EBB7}" srcOrd="0" destOrd="0" parTransId="{75FAA7C8-5DF9-443C-AED3-B86778C4BC1E}" sibTransId="{4812C853-ACFB-4820-8FF0-705BC41AC1C0}"/>
    <dgm:cxn modelId="{C2A60CCA-9603-4A84-B6A3-1C20E18ACC8B}" srcId="{59514BF9-C58B-47ED-AE45-C8E55046EBB7}" destId="{AAD6140B-46F8-44B4-96BF-8B0A17A99B3B}" srcOrd="0" destOrd="0" parTransId="{A84F08CA-FE64-4C97-93A5-A5ADFFE82FD9}" sibTransId="{BB882BB6-FC2A-4361-9917-616E1F75FDE7}"/>
    <dgm:cxn modelId="{2D8CF3F6-0901-4408-A609-EE0C3C8D4C4D}" type="presOf" srcId="{59514BF9-C58B-47ED-AE45-C8E55046EBB7}" destId="{EFDE1382-B933-4370-B0AB-F8BB56A79F89}" srcOrd="0" destOrd="0" presId="urn:microsoft.com/office/officeart/2024/3/layout/hArchList1"/>
    <dgm:cxn modelId="{B5A3191B-E7E1-4B3A-B681-60DA67F16845}" type="presParOf" srcId="{2635738C-92E1-4A03-AB1E-C669ADF332B8}" destId="{DA1CD915-8E76-4E29-BA75-24D10399F12D}" srcOrd="0" destOrd="0" presId="urn:microsoft.com/office/officeart/2024/3/layout/hArchList1"/>
    <dgm:cxn modelId="{593A9EA5-DC7F-440B-953F-E9AD96CC9A20}" type="presParOf" srcId="{DA1CD915-8E76-4E29-BA75-24D10399F12D}" destId="{EFDE1382-B933-4370-B0AB-F8BB56A79F89}" srcOrd="0" destOrd="0" presId="urn:microsoft.com/office/officeart/2024/3/layout/hArchList1"/>
    <dgm:cxn modelId="{4C5D6329-C9A6-4156-808F-067C511BE5BE}" type="presParOf" srcId="{DA1CD915-8E76-4E29-BA75-24D10399F12D}" destId="{77833D41-6D6C-4D19-B1EC-4F453170D95A}" srcOrd="1" destOrd="0" presId="urn:microsoft.com/office/officeart/2024/3/layout/hArchList1"/>
    <dgm:cxn modelId="{BF998D00-246D-41E7-8C02-7C2C7647A57A}" type="presParOf" srcId="{2635738C-92E1-4A03-AB1E-C669ADF332B8}" destId="{6DAEF0F7-A2AE-479E-AE2D-6AFC47784978}" srcOrd="1" destOrd="0" presId="urn:microsoft.com/office/officeart/2024/3/layout/hArchList1"/>
    <dgm:cxn modelId="{3AEA3D61-E256-4929-B4CA-15114CAC39B8}" type="presParOf" srcId="{2635738C-92E1-4A03-AB1E-C669ADF332B8}" destId="{5F0C05E5-DC7C-41C0-9F98-55F61C4BB1FA}" srcOrd="2" destOrd="0" presId="urn:microsoft.com/office/officeart/2024/3/layout/hArchList1"/>
    <dgm:cxn modelId="{567BD408-783B-4EAD-88B5-92198DB6A06F}" type="presParOf" srcId="{5F0C05E5-DC7C-41C0-9F98-55F61C4BB1FA}" destId="{76C0AC50-8FFB-4915-9846-2B081684F8D9}" srcOrd="0" destOrd="0" presId="urn:microsoft.com/office/officeart/2024/3/layout/hArchList1"/>
    <dgm:cxn modelId="{62C368D9-B6BE-4F4A-B095-7E95551A4B26}" type="presParOf" srcId="{5F0C05E5-DC7C-41C0-9F98-55F61C4BB1FA}" destId="{53CE0706-40C0-4A6C-8925-2A06CA0220B1}" srcOrd="1" destOrd="0" presId="urn:microsoft.com/office/officeart/2024/3/layout/hArchList1"/>
    <dgm:cxn modelId="{EA88FDC2-E565-45D4-BF90-7794B677BFE0}" type="presParOf" srcId="{2635738C-92E1-4A03-AB1E-C669ADF332B8}" destId="{DA1AF4F0-DA34-4537-B372-538C5FEFFED7}" srcOrd="3" destOrd="0" presId="urn:microsoft.com/office/officeart/2024/3/layout/hArchList1"/>
    <dgm:cxn modelId="{418FCA1F-ECB4-48AE-9580-56FB594FB738}" type="presParOf" srcId="{2635738C-92E1-4A03-AB1E-C669ADF332B8}" destId="{9FB477C1-B84B-46A0-9D47-BEBDE3B2D2F5}" srcOrd="4" destOrd="0" presId="urn:microsoft.com/office/officeart/2024/3/layout/hArchList1"/>
    <dgm:cxn modelId="{B3375B96-E195-413B-B18D-9F541D23DD80}" type="presParOf" srcId="{9FB477C1-B84B-46A0-9D47-BEBDE3B2D2F5}" destId="{341E2916-E117-43C1-ACD5-3D03271EAB8E}" srcOrd="0" destOrd="0" presId="urn:microsoft.com/office/officeart/2024/3/layout/hArchList1"/>
    <dgm:cxn modelId="{0F5EF584-45EA-4AC3-8DC3-C1677890E56E}" type="presParOf" srcId="{9FB477C1-B84B-46A0-9D47-BEBDE3B2D2F5}" destId="{63488B7F-A7D6-4BAC-8819-4688F2992F22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0A5E9-AE19-420A-BB75-E98AD522E5C7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3" r="12685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CCAB38-9C50-4B92-A741-7C7027522630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Desafíos de Integración</a:t>
          </a:r>
        </a:p>
      </dsp:txBody>
      <dsp:txXfrm>
        <a:off x="1861599" y="0"/>
        <a:ext cx="5167674" cy="346182"/>
      </dsp:txXfrm>
    </dsp:sp>
    <dsp:sp modelId="{422EC026-4FC9-44FB-8BED-0427617A03EF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Existe dificultad para conectar el transporte público con nuevas plataformas de movilidad de forma eficiente y segura.</a:t>
          </a:r>
        </a:p>
      </dsp:txBody>
      <dsp:txXfrm>
        <a:off x="1861599" y="346182"/>
        <a:ext cx="5167674" cy="1335417"/>
      </dsp:txXfrm>
    </dsp:sp>
    <dsp:sp modelId="{4B7C2BD9-535B-4B40-8A96-6C3CD846684C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r="12755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EBCAC7-938A-4341-9313-37D1102BF6AB}">
      <dsp:nvSpPr>
        <dsp:cNvPr id="0" name=""/>
        <dsp:cNvSpPr/>
      </dsp:nvSpPr>
      <dsp:spPr>
        <a:xfrm>
          <a:off x="1861599" y="1816127"/>
          <a:ext cx="5167674" cy="320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Accesibilidad para Personas con Discapacidad</a:t>
          </a:r>
        </a:p>
      </dsp:txBody>
      <dsp:txXfrm>
        <a:off x="1861599" y="1816127"/>
        <a:ext cx="5167674" cy="320937"/>
      </dsp:txXfrm>
    </dsp:sp>
    <dsp:sp modelId="{2A0E9838-0F1D-4F6B-A80D-04B8C695E3B7}">
      <dsp:nvSpPr>
        <dsp:cNvPr id="0" name=""/>
        <dsp:cNvSpPr/>
      </dsp:nvSpPr>
      <dsp:spPr>
        <a:xfrm>
          <a:off x="1861599" y="2137065"/>
          <a:ext cx="5167674" cy="1360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Personas con discapacidad motriz enfrentan limitaciones en rutas accesibles y seguras para desplazarse usando transporte combinado.</a:t>
          </a:r>
        </a:p>
      </dsp:txBody>
      <dsp:txXfrm>
        <a:off x="1861599" y="2137065"/>
        <a:ext cx="5167674" cy="1360662"/>
      </dsp:txXfrm>
    </dsp:sp>
    <dsp:sp modelId="{6A8169BD-B97B-40F7-BD15-51938D0123AF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22677" b="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FF574-6AE1-4304-85F6-A2E160D90918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Seguridad para Ciclistas</a:t>
          </a:r>
        </a:p>
      </dsp:txBody>
      <dsp:txXfrm>
        <a:off x="1861599" y="3632255"/>
        <a:ext cx="5167674" cy="346182"/>
      </dsp:txXfrm>
    </dsp:sp>
    <dsp:sp modelId="{2182D14C-248A-483C-A065-87B0ED12C00C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Ciclistas requieren rutas seguras que permitan la integración con el transporte público sin riesgos.</a:t>
          </a:r>
        </a:p>
      </dsp:txBody>
      <dsp:txXfrm>
        <a:off x="1861599" y="3978438"/>
        <a:ext cx="5167674" cy="1335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1D154-5752-4A17-B001-68EDE4AE1B67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9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8F2711-7B46-44A5-85F3-D01EE27D1745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Rutas Optimizadas y Personalizadas</a:t>
          </a:r>
        </a:p>
      </dsp:txBody>
      <dsp:txXfrm>
        <a:off x="1861599" y="0"/>
        <a:ext cx="5167674" cy="346182"/>
      </dsp:txXfrm>
    </dsp:sp>
    <dsp:sp modelId="{5E560937-9441-43FB-AD5E-7E8B33EDF341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La aplicación debe ofrecer rutas diseñadas para maximizar eficiencia considerando las necesidades específicas de cada usuario.</a:t>
          </a:r>
        </a:p>
      </dsp:txBody>
      <dsp:txXfrm>
        <a:off x="1861599" y="346182"/>
        <a:ext cx="5167674" cy="1335417"/>
      </dsp:txXfrm>
    </dsp:sp>
    <dsp:sp modelId="{0CD597A4-5E1E-4F67-AFC4-EF882A485DD9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r="11430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DE8C0A-9523-4B27-A805-E41C17605091}">
      <dsp:nvSpPr>
        <dsp:cNvPr id="0" name=""/>
        <dsp:cNvSpPr/>
      </dsp:nvSpPr>
      <dsp:spPr>
        <a:xfrm>
          <a:off x="1861599" y="1816127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Consideración de Accesibilidad</a:t>
          </a:r>
        </a:p>
      </dsp:txBody>
      <dsp:txXfrm>
        <a:off x="1861599" y="1816127"/>
        <a:ext cx="5167674" cy="346182"/>
      </dsp:txXfrm>
    </dsp:sp>
    <dsp:sp modelId="{66FAA34D-02B4-40DF-8B66-C92A392D5E3D}">
      <dsp:nvSpPr>
        <dsp:cNvPr id="0" name=""/>
        <dsp:cNvSpPr/>
      </dsp:nvSpPr>
      <dsp:spPr>
        <a:xfrm>
          <a:off x="1861599" y="2162310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Las rutas consideran elementos de accesibilidad para mejorar la autonomía y seguridad de usuarios con diferentes capacidades.</a:t>
          </a:r>
        </a:p>
      </dsp:txBody>
      <dsp:txXfrm>
        <a:off x="1861599" y="2162310"/>
        <a:ext cx="5167674" cy="1335417"/>
      </dsp:txXfrm>
    </dsp:sp>
    <dsp:sp modelId="{B18ECD5C-DE1B-43AF-A3D4-4A845E94B74C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B2700C-5129-48A3-8BD9-9E4ED30AD207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Actualización en Tiempo Real</a:t>
          </a:r>
        </a:p>
      </dsp:txBody>
      <dsp:txXfrm>
        <a:off x="1861599" y="3632255"/>
        <a:ext cx="5167674" cy="346182"/>
      </dsp:txXfrm>
    </dsp:sp>
    <dsp:sp modelId="{D14681FA-1750-4B43-8A20-48EC51FEB4CC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La plataforma integra información dinámica para adaptar rutas según condiciones cambiantes y tiempos reales.</a:t>
          </a:r>
        </a:p>
      </dsp:txBody>
      <dsp:txXfrm>
        <a:off x="1861599" y="3978438"/>
        <a:ext cx="5167674" cy="1335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DB631-1E5B-4555-8E53-5A753B42E617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1" r="-2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075E0-FB24-4C8E-BE14-36ED5C007450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Mayor Autonomía</a:t>
          </a:r>
        </a:p>
      </dsp:txBody>
      <dsp:txXfrm>
        <a:off x="1861599" y="0"/>
        <a:ext cx="5167674" cy="346182"/>
      </dsp:txXfrm>
    </dsp:sp>
    <dsp:sp modelId="{B4A8F38A-EDEE-4AAC-B612-F018969171D5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Los usuarios experimentan mayor independencia y libertad para desplazarse según sus propios tiempos y necesidades.</a:t>
          </a:r>
        </a:p>
      </dsp:txBody>
      <dsp:txXfrm>
        <a:off x="1861599" y="346182"/>
        <a:ext cx="5167674" cy="1335417"/>
      </dsp:txXfrm>
    </dsp:sp>
    <dsp:sp modelId="{212C6845-0A43-4DCA-BAF0-88CE3318D1EB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6" r="10231" b="-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F9041A-17DA-4B00-8C6B-617A472C221D}">
      <dsp:nvSpPr>
        <dsp:cNvPr id="0" name=""/>
        <dsp:cNvSpPr/>
      </dsp:nvSpPr>
      <dsp:spPr>
        <a:xfrm>
          <a:off x="1861599" y="1816127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Seguridad Mejorada</a:t>
          </a:r>
        </a:p>
      </dsp:txBody>
      <dsp:txXfrm>
        <a:off x="1861599" y="1816127"/>
        <a:ext cx="5167674" cy="346182"/>
      </dsp:txXfrm>
    </dsp:sp>
    <dsp:sp modelId="{AE1B843E-824B-469F-8C3D-9C9F66CDF10B}">
      <dsp:nvSpPr>
        <dsp:cNvPr id="0" name=""/>
        <dsp:cNvSpPr/>
      </dsp:nvSpPr>
      <dsp:spPr>
        <a:xfrm>
          <a:off x="1861599" y="2162310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Se incrementa la protección ante riesgos, proporcionando un entorno más seguro para los usuarios en su movilidad diaria.</a:t>
          </a:r>
        </a:p>
      </dsp:txBody>
      <dsp:txXfrm>
        <a:off x="1861599" y="2162310"/>
        <a:ext cx="5167674" cy="1335417"/>
      </dsp:txXfrm>
    </dsp:sp>
    <dsp:sp modelId="{65FEE1B3-9117-4C9C-B0B6-AC56138C8E45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05DFB-59D7-4DBB-83B7-FA8396C48754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800" kern="1200"/>
            <a:t>Rutas Personalizadas</a:t>
          </a:r>
        </a:p>
      </dsp:txBody>
      <dsp:txXfrm>
        <a:off x="1861599" y="3632255"/>
        <a:ext cx="5167674" cy="346182"/>
      </dsp:txXfrm>
    </dsp:sp>
    <dsp:sp modelId="{B220B009-6E94-4011-B9BE-EB735E4B088E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Las rutas adaptadas a necesidades individuales mejoran la experiencia y comodidad del desplazamiento diario.</a:t>
          </a:r>
        </a:p>
      </dsp:txBody>
      <dsp:txXfrm>
        <a:off x="1861599" y="3978438"/>
        <a:ext cx="5167674" cy="1335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E1382-B933-4370-B0AB-F8BB56A79F89}">
      <dsp:nvSpPr>
        <dsp:cNvPr id="0" name=""/>
        <dsp:cNvSpPr/>
      </dsp:nvSpPr>
      <dsp:spPr>
        <a:xfrm>
          <a:off x="0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Solución Innovadora</a:t>
          </a:r>
        </a:p>
      </dsp:txBody>
      <dsp:txXfrm>
        <a:off x="0" y="0"/>
        <a:ext cx="3377565" cy="320182"/>
      </dsp:txXfrm>
    </dsp:sp>
    <dsp:sp modelId="{77833D41-6D6C-4D19-B1EC-4F453170D95A}">
      <dsp:nvSpPr>
        <dsp:cNvPr id="0" name=""/>
        <dsp:cNvSpPr/>
      </dsp:nvSpPr>
      <dsp:spPr>
        <a:xfrm>
          <a:off x="0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Movilidad Para Todos CDMX ofrece nuevas formas de transporte adaptadas a necesidades especiales y ciclistas urbanos.</a:t>
          </a:r>
        </a:p>
      </dsp:txBody>
      <dsp:txXfrm>
        <a:off x="0" y="320182"/>
        <a:ext cx="3377565" cy="2135895"/>
      </dsp:txXfrm>
    </dsp:sp>
    <dsp:sp modelId="{76C0AC50-8FFB-4915-9846-2B081684F8D9}">
      <dsp:nvSpPr>
        <dsp:cNvPr id="0" name=""/>
        <dsp:cNvSpPr/>
      </dsp:nvSpPr>
      <dsp:spPr>
        <a:xfrm>
          <a:off x="3715321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Mejora de Calidad de Vida</a:t>
          </a:r>
        </a:p>
      </dsp:txBody>
      <dsp:txXfrm>
        <a:off x="3715321" y="0"/>
        <a:ext cx="3377565" cy="320182"/>
      </dsp:txXfrm>
    </dsp:sp>
    <dsp:sp modelId="{53CE0706-40C0-4A6C-8925-2A06CA0220B1}">
      <dsp:nvSpPr>
        <dsp:cNvPr id="0" name=""/>
        <dsp:cNvSpPr/>
      </dsp:nvSpPr>
      <dsp:spPr>
        <a:xfrm>
          <a:off x="3715321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 programa mejora la calidad de vida de personas con discapacidad motriz al facilitar su movilidad diaria.</a:t>
          </a:r>
        </a:p>
      </dsp:txBody>
      <dsp:txXfrm>
        <a:off x="3715321" y="320182"/>
        <a:ext cx="3377565" cy="2135895"/>
      </dsp:txXfrm>
    </dsp:sp>
    <dsp:sp modelId="{341E2916-E117-43C1-ACD5-3D03271EAB8E}">
      <dsp:nvSpPr>
        <dsp:cNvPr id="0" name=""/>
        <dsp:cNvSpPr/>
      </dsp:nvSpPr>
      <dsp:spPr>
        <a:xfrm>
          <a:off x="7430643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Movilidad Segura e Integrada</a:t>
          </a:r>
        </a:p>
      </dsp:txBody>
      <dsp:txXfrm>
        <a:off x="7430643" y="0"/>
        <a:ext cx="3377565" cy="320182"/>
      </dsp:txXfrm>
    </dsp:sp>
    <dsp:sp modelId="{63488B7F-A7D6-4BAC-8819-4688F2992F22}">
      <dsp:nvSpPr>
        <dsp:cNvPr id="0" name=""/>
        <dsp:cNvSpPr/>
      </dsp:nvSpPr>
      <dsp:spPr>
        <a:xfrm>
          <a:off x="7430643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Fomenta una movilidad segura, accesible e integrada que conecta a todos los sectores de la ciudad.</a:t>
          </a:r>
        </a:p>
      </dsp:txBody>
      <dsp:txXfrm>
        <a:off x="7430643" y="320182"/>
        <a:ext cx="3377565" cy="2135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A2BC-22ED-4029-AF54-C57FB86113A5}" type="datetimeFigureOut">
              <a:rPr lang="es-MX" smtClean="0"/>
              <a:t>12/08/2025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B9D23-8653-4E3D-BF79-7BCD651A6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3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El contenido generado por IA puede ser incorrecto.
---
Presentamos Movilidad Para Todos CDMX, una aplicación diseñada para facilitar la movilidad accesible para personas en sillas de ruedas y ciclistas. Esta iniciativa surge en el marco del Hackatón PILARES 5.0 con el objetivo de transformar la experiencia urbana en la Ciudad de México.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66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Los usuarios pueden reportar incidencias y condiciones del camino en tiempo real. Además, la app incluye un botón de emergencia para asistencia rápida, fortaleciendo la seguridad y la participación comunitaria.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36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En esta sección se describen las tecnologías que soportan la aplicación, desde sensores IoT hasta integración con APIs externas, mostrando la arquitectura diseñada para un rendimiento óptimo y escalabilidad.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796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Se combinan tecnologías de AR para navegación visual y plataformas de crowdsourcing para la recolección colaborativa de datos que enriquecen la información sobre el entorno y mejoran la experiencia del usuario.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765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Los sensores IoT instalados en equipos de movilidad recopilan datos en tiempo real sobre ubicación, condiciones y estado, permitiendo una actualización constante y personalizada de rutas y alertas.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7268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 aplicación se apoya en plataformas móviles robustas, integrando APIs que ofrecen información de clima, calidad del aire y geolocalización para optimizar la experiencia y seguridad de los usuarios.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091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Identificamos a los principales usuarios y analizamos escenarios prácticos donde la aplicación aporta valor, facilitando movilidad inclusiva, información útil y comunicación efectiva entre diferentes actores urbanos.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4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Estos usuarios son el foco principal de la aplicación, quienes se benefician directamente de rutas optimizadas, navegación accesible y reportes colaborativos para mejorar su movilidad diaria.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2805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Las autoridades utilizan los datos para mejorar infraestructura y seguridad, mientras que comercios accesibles se benefician al atraer a un público segmentado, impulsando la economía inclusiva.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384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Los usuarios planifican sus trayectos accesibles, reportan incidencias o eventos en tiempo real, y reciben publicidad localizada y relevante, mejorando tanto la experiencia como el ecosistema urbano.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86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Explicamos cómo se capturan, procesan y distribuyen los datos dentro de la plataforma para mantener la información actualizada y útil para todos los usuarios y entidades involucradas.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165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Analizaremos la descripción y objetivos del proyecto, exploraremos las funcionalidades clave de la aplicación, revisaremos las tecnologías y arquitectura utilizadas, conoceremos a los usuarios clave y sus casos de uso, detallaremos el proceso y flujo de datos, y finalmente, discutiremos los beneficios, innovación y diferenciadores del proyecto.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396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Los datos provienen tanto de inputs manuales de usuarios como de sensores IoT, garantizando una visión completa y en tiempo real del entorno para mejorar la precisión en las rutas y alertas.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5122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 plataforma procesa la información continuamente para actualizar rutas y recomendaciones, adaptándose a cambios en el entorno, condiciones climáticas o reportes de incidentes.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08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Las alertas y reportes se distribuyen eficazmente a los usuarios para mejorar su experiencia y a autoridades para facilitar la toma de decisiones y acciones rápidas ante eventualidades.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1960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Concluimos con un resumen de los beneficios para usuarios y comunidades, el impacto innovador de la aplicación y sus elementos diferenciadores que la posicionan como una solución pionera en movilidad accesible.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3979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Los usuarios ganan mayor autonomía para desplazarse, seguridad ante posibles riesgos y rutas personalizadas que consideran sus necesidades específicas, mejorando significativamente su calidad de vida.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610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 iniciativa promueve una ciudad más inclusiva y sostenible, fomentando la movilidad activa y accesible, lo cual contribuye a la reducción de emisiones contaminantes y mejora el entorno urbano.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226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Destaca la combinación de tecnologías avanzadas, un enfoque que atiende a diferentes tipos de usuarios y la capacidad de escalar y adaptar la plataforma a otras ciudades o contextos.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2574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Movilidad Para Todos CDMX representa una solución innovadora y necesaria que mejora la calidad de vida de personas con discapacidad motriz y ciclistas, fomentando una movilidad accesible, segura e integrada en la ciudad.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99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Esta sección presenta la visión del proyecto, su alineación con la categoría de Ciudad Innovadora, el reto de interconectar transporte público con plataformas de movilidad, y el objetivo principal de crear una plataforma integral para optimizar rutas accesibles en tiempo real.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643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El proyecto busca posicionar a CDMX como una ciudad inclusiva e innovadora, utilizando tecnología para mejorar la calidad de vida y accesibilidad de sus habitantes, especialmente personas con movilidad reducida y ciclistas urbanos.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91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Existen desafíos significativos para integrar el transporte público tradicional con nuevas plataformas de movilidad, especialmente para personas con discapacidad motriz y ciclistas, quienes enfrentan limitaciones en rutas accesibles y seguras.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477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 aplicación pretende ofrecer rutas optimizadas y personalizadas que consideren accesibilidad, tiempos reales y condiciones dinámicas, mejorando la autonomía y seguridad de los usuarios mediante el uso de tecnologías avanzadas.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27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Aquí revisaremos las principales características de la app que permiten optimizar la movilidad, incluyendo navegación avanzada, reportes en tiempo real y funcionalidades de emergencia, diseñadas para mejorar la experiencia del usuario.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70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El sistema calcula rutas específicas que consideran accesibilidad, condiciones de terreno y obstáculos, garantizando trayectos eficientes y seguros adaptados a las necesidades de cada usuario.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173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
---
La aplicación emplea realidad aumentada para guiar a los usuarios en tiempo real, mostrando obstáculos y rutas por medio de una interfaz intuitiva que facilita la orientación en entornos urbanos complejos.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D6AF-B3D4-42E8-92BC-964614D2DB4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8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5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5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1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4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2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15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1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6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0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2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771631-3641-1C4B-2DD9-9E5887C03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00" y="997527"/>
            <a:ext cx="4053018" cy="35050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4000"/>
              <a:t>Movilidad Para Todos CDMX: Innovadora Aplicación De Movilidad Accesible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231FDA-39D3-93A1-03FD-9414175F3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399" y="4608945"/>
            <a:ext cx="3919961" cy="1334655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s-MX" sz="1700"/>
              <a:t>Soluciones tecnológicas para inclusión y transporte eficiente</a:t>
            </a:r>
          </a:p>
        </p:txBody>
      </p:sp>
      <p:pic>
        <p:nvPicPr>
          <p:cNvPr id="4" name="Imagen 3" descr="Hombre conduciendo un scooter y usando su teléfono para obtener indicaciones para llegar a su destino">
            <a:extLst>
              <a:ext uri="{FF2B5EF4-FFF2-40B4-BE49-F238E27FC236}">
                <a16:creationId xmlns:a16="http://schemas.microsoft.com/office/drawing/2014/main" id="{733EFC85-68D3-4721-A868-C525BB63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02" r="5624" b="-1"/>
          <a:stretch>
            <a:fillRect/>
          </a:stretch>
        </p:blipFill>
        <p:spPr>
          <a:xfrm>
            <a:off x="5218980" y="672912"/>
            <a:ext cx="6973019" cy="559612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15128" y="6274446"/>
            <a:ext cx="697687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A5EB0-C536-EBC2-BDDC-54CFB147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Crowdsourcing, Reportes en Tiempo Real Y Botón De Emergencia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440EE2-943E-964E-ADB3-D22EBF68DDF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Reportes en Tiempo Real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Los usuarios pueden informar sobre incidencias y condiciones del camino instantáneamente para mejorar la respuesta comunitaria.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Botón de Emergencia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La app debe incluir un botón de emergencia para solicitar asistencia rápida en situaciones críticas, aumentando la seguridad.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Participación Comunitaria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El sistema fortalece la colaboración entre usuarios, promoviendo una red de seguridad comunitaria efectiva.</a:t>
            </a:r>
          </a:p>
        </p:txBody>
      </p:sp>
      <p:pic>
        <p:nvPicPr>
          <p:cNvPr id="5" name="Marcador de contenido 4" descr="CONCEPTO DE CONECTIVIDAD">
            <a:extLst>
              <a:ext uri="{FF2B5EF4-FFF2-40B4-BE49-F238E27FC236}">
                <a16:creationId xmlns:a16="http://schemas.microsoft.com/office/drawing/2014/main" id="{EDE439B4-612D-4EB3-96E3-6D0A9D5EAF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817" r="21177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12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92F5D-5041-301D-3194-55AD49071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Tecnologías Utilizadas Y Arquitectura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39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1CD9624-0457-E4AC-6881-A6197EE25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754378"/>
              </p:ext>
            </p:extLst>
          </p:nvPr>
        </p:nvGraphicFramePr>
        <p:xfrm>
          <a:off x="1283116" y="1126595"/>
          <a:ext cx="9334197" cy="4664607"/>
        </p:xfrm>
        <a:graphic>
          <a:graphicData uri="http://schemas.openxmlformats.org/drawingml/2006/table">
            <a:tbl>
              <a:tblPr/>
              <a:tblGrid>
                <a:gridCol w="4625552">
                  <a:extLst>
                    <a:ext uri="{9D8B030D-6E8A-4147-A177-3AD203B41FA5}">
                      <a16:colId xmlns:a16="http://schemas.microsoft.com/office/drawing/2014/main" val="899719467"/>
                    </a:ext>
                  </a:extLst>
                </a:gridCol>
                <a:gridCol w="4708645">
                  <a:extLst>
                    <a:ext uri="{9D8B030D-6E8A-4147-A177-3AD203B41FA5}">
                      <a16:colId xmlns:a16="http://schemas.microsoft.com/office/drawing/2014/main" val="3928169971"/>
                    </a:ext>
                  </a:extLst>
                </a:gridCol>
              </a:tblGrid>
              <a:tr h="52113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sz="1500" b="1" dirty="0">
                          <a:solidFill>
                            <a:schemeClr val="tx1"/>
                          </a:solidFill>
                          <a:effectLst/>
                        </a:rPr>
                        <a:t>Componente</a:t>
                      </a: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658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MX" sz="1500" b="1" dirty="0">
                          <a:solidFill>
                            <a:schemeClr val="tx1"/>
                          </a:solidFill>
                          <a:effectLst/>
                        </a:rPr>
                        <a:t>Tecnologías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658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604294"/>
                  </a:ext>
                </a:extLst>
              </a:tr>
              <a:tr h="828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 b="1">
                          <a:effectLst/>
                        </a:rPr>
                        <a:t>Frontend</a:t>
                      </a:r>
                      <a:endParaRPr lang="es-MX" sz="1500">
                        <a:effectLst/>
                      </a:endParaRP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React Native (iOS/Android) + ARKit/ARCore (realidad aumentada).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69966"/>
                  </a:ext>
                </a:extLst>
              </a:tr>
              <a:tr h="828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 b="1">
                          <a:effectLst/>
                        </a:rPr>
                        <a:t>Backend</a:t>
                      </a:r>
                      <a:endParaRPr lang="es-MX" sz="1500">
                        <a:effectLst/>
                      </a:endParaRP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Python (Django) para APIs + Algoritmos de ruteo (Dijkstra en C++).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286831"/>
                  </a:ext>
                </a:extLst>
              </a:tr>
              <a:tr h="828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 b="1">
                          <a:effectLst/>
                        </a:rPr>
                        <a:t>Base de datos</a:t>
                      </a:r>
                      <a:endParaRPr lang="es-MX" sz="1500">
                        <a:effectLst/>
                      </a:endParaRP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500">
                          <a:effectLst/>
                        </a:rPr>
                        <a:t>PostgreSQL (datos estructurados) + Firebase (reportes en tiempo real).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642881"/>
                  </a:ext>
                </a:extLst>
              </a:tr>
              <a:tr h="828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 b="1">
                          <a:effectLst/>
                        </a:rPr>
                        <a:t>APIs externas</a:t>
                      </a:r>
                      <a:endParaRPr lang="es-MX" sz="1500">
                        <a:effectLst/>
                      </a:endParaRP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>
                          <a:effectLst/>
                        </a:rPr>
                        <a:t>Google Maps, datos.gob.mx (CDMX), AIRNow (calidad del aire).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815964"/>
                  </a:ext>
                </a:extLst>
              </a:tr>
              <a:tr h="8286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500" b="1">
                          <a:effectLst/>
                        </a:rPr>
                        <a:t>Análisis de datos</a:t>
                      </a:r>
                      <a:endParaRPr lang="es-MX" sz="1500">
                        <a:effectLst/>
                      </a:endParaRPr>
                    </a:p>
                  </a:txBody>
                  <a:tcPr marL="78363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500" dirty="0">
                          <a:effectLst/>
                        </a:rPr>
                        <a:t>Power BI (visualización) + TensorFlow (validación de imágenes de obstáculos).</a:t>
                      </a:r>
                    </a:p>
                  </a:txBody>
                  <a:tcPr marL="81628" marR="81628" marT="81628" marB="81628" anchor="ctr">
                    <a:lnL>
                      <a:noFill/>
                    </a:lnL>
                    <a:lnR>
                      <a:noFill/>
                    </a:lnR>
                    <a:lnT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58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760481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6BFAF9B1-AB3D-F4DC-BB14-CED31114D9DD}"/>
              </a:ext>
            </a:extLst>
          </p:cNvPr>
          <p:cNvSpPr/>
          <p:nvPr/>
        </p:nvSpPr>
        <p:spPr>
          <a:xfrm>
            <a:off x="1283116" y="474133"/>
            <a:ext cx="9334197" cy="652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Tecnologías a utilizar</a:t>
            </a:r>
          </a:p>
        </p:txBody>
      </p:sp>
    </p:spTree>
    <p:extLst>
      <p:ext uri="{BB962C8B-B14F-4D97-AF65-F5344CB8AC3E}">
        <p14:creationId xmlns:p14="http://schemas.microsoft.com/office/powerpoint/2010/main" val="191503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B2FBC5-5D70-A5B0-18E7-9DB146EE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Integración De Realidad Aumentada (AR) Y Crowdsourcing</a:t>
            </a:r>
          </a:p>
        </p:txBody>
      </p:sp>
      <p:pic>
        <p:nvPicPr>
          <p:cNvPr id="5" name="Marcador de contenido 4" descr="Persona con gafas inteligentes de realidad mixta tocando una pantalla transparente">
            <a:extLst>
              <a:ext uri="{FF2B5EF4-FFF2-40B4-BE49-F238E27FC236}">
                <a16:creationId xmlns:a16="http://schemas.microsoft.com/office/drawing/2014/main" id="{1E9D5807-DB46-4C7E-880B-D9B750F8DC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966" r="19968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E5D83B-EC56-17A9-3810-D895499358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>
                <a:highlight>
                  <a:srgbClr val="FFFF00"/>
                </a:highlight>
              </a:rPr>
              <a:t>Tecnología de Realidad Aumentada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>
                <a:highlight>
                  <a:srgbClr val="FFFF00"/>
                </a:highlight>
              </a:rPr>
              <a:t>La AR ofrece navegación visual que superpone información digital al entorno real en tiempo real para mejorar la interacción del usuario.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Plataformas de Crowdsourcing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El crowdsourcing permite la recolección colaborativa de datos, mejorando la precisión y riqueza de la información compartida.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Mejora de la Experiencia del Usuario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La integración de AR y crowdsourcing enriquece la información del entorno y optimiza la experiencia de navegación y uso.</a:t>
            </a:r>
          </a:p>
        </p:txBody>
      </p:sp>
    </p:spTree>
    <p:extLst>
      <p:ext uri="{BB962C8B-B14F-4D97-AF65-F5344CB8AC3E}">
        <p14:creationId xmlns:p14="http://schemas.microsoft.com/office/powerpoint/2010/main" val="4159530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2F27A-33CE-985A-190F-16BE0990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Uso De Sensores IoT en Sillas De Ruedas Y Bicicletas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C8930-A257-5AFF-7296-4F1AD6DF3B4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Recopilación de datos en tiempo real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sensores IoT monitorean continuamente la ubicación y condiciones del equipo de movilidad para mejorar la experiencia del usuario.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Actualización personalizada de rutas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datos recogidos permiten ajustar rutas y alertas según las necesidades individuales y condiciones actuales.</a:t>
            </a:r>
          </a:p>
        </p:txBody>
      </p:sp>
      <p:pic>
        <p:nvPicPr>
          <p:cNvPr id="5" name="Marcador de contenido 4" descr="Montar en bicicleta POV: mensajero con bicicleta de carreras en San Francisco">
            <a:extLst>
              <a:ext uri="{FF2B5EF4-FFF2-40B4-BE49-F238E27FC236}">
                <a16:creationId xmlns:a16="http://schemas.microsoft.com/office/drawing/2014/main" id="{295D5E41-DDE8-4011-B6DE-46AD403528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009" r="11474" b="-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77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618C1-8B3F-1953-B632-9ED58112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/>
              <a:t>Plataformas</a:t>
            </a:r>
            <a:r>
              <a:rPr lang="en-US" sz="3100" dirty="0"/>
              <a:t> </a:t>
            </a:r>
            <a:r>
              <a:rPr lang="en-US" sz="3100" dirty="0" err="1"/>
              <a:t>Móviles</a:t>
            </a:r>
            <a:r>
              <a:rPr lang="en-US" sz="3100" dirty="0"/>
              <a:t>, APIs De </a:t>
            </a:r>
            <a:r>
              <a:rPr lang="en-US" sz="3100" dirty="0" err="1"/>
              <a:t>Clima</a:t>
            </a:r>
            <a:r>
              <a:rPr lang="en-US" sz="3100" dirty="0"/>
              <a:t> Y Calidad Del Aire, Y </a:t>
            </a:r>
            <a:r>
              <a:rPr lang="en-US" sz="3100" dirty="0" err="1"/>
              <a:t>Geolocalización</a:t>
            </a:r>
            <a:endParaRPr lang="en-US" sz="3100" dirty="0"/>
          </a:p>
        </p:txBody>
      </p:sp>
      <p:pic>
        <p:nvPicPr>
          <p:cNvPr id="5" name="Marcador de contenido 4" descr="Voluntarios recogiendo basura del parque. La conciencia ambiental es importante para salvar nuestro planeta. Están usando el teléfono móvil para encontrar un centro de reciclaje">
            <a:extLst>
              <a:ext uri="{FF2B5EF4-FFF2-40B4-BE49-F238E27FC236}">
                <a16:creationId xmlns:a16="http://schemas.microsoft.com/office/drawing/2014/main" id="{54AFFD77-6EBD-4FB7-88F4-941770AC1F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502" r="17432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016A8C-7989-631E-519D-7019BC59302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Plataformas Móviles Robustas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La aplicación debe utilizar plataformas móviles seguras y estables para garantizar un rendimiento óptimo y accesibilidad constante.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APIs de Clima y Calidad del Aire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Integración de APIs que proporcionan datos en tiempo real sobre el clima y la calidad del aire para mejorar la información al usuario.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Tecnología de Geolocalización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Uso de geolocalización para ofrecer contenido personalizado y mejorar la seguridad del usuario mediante ubicación precisa.</a:t>
            </a:r>
          </a:p>
        </p:txBody>
      </p:sp>
    </p:spTree>
    <p:extLst>
      <p:ext uri="{BB962C8B-B14F-4D97-AF65-F5344CB8AC3E}">
        <p14:creationId xmlns:p14="http://schemas.microsoft.com/office/powerpoint/2010/main" val="2339608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49D76-6FD3-4F51-8618-8780B95A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Usuarios Clave Y Casos De Uso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25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BCBB963-03A7-85E4-20AD-56CFA2AD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1" y="1150407"/>
            <a:ext cx="10946397" cy="55319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F11BE41-71EC-ADC3-766C-6ABE102CEBE1}"/>
              </a:ext>
            </a:extLst>
          </p:cNvPr>
          <p:cNvSpPr txBox="1">
            <a:spLocks/>
          </p:cNvSpPr>
          <p:nvPr/>
        </p:nvSpPr>
        <p:spPr>
          <a:xfrm>
            <a:off x="253999" y="53127"/>
            <a:ext cx="11809997" cy="624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3100" noProof="0" dirty="0"/>
              <a:t>Ejemplo del Diagrama de Flujo.</a:t>
            </a:r>
          </a:p>
        </p:txBody>
      </p:sp>
    </p:spTree>
    <p:extLst>
      <p:ext uri="{BB962C8B-B14F-4D97-AF65-F5344CB8AC3E}">
        <p14:creationId xmlns:p14="http://schemas.microsoft.com/office/powerpoint/2010/main" val="253217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29129-7146-1720-B304-7E3416BC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Usuarios Primarios: Personas Con Discapacidad Motriz Y Ciclistas Urbanos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2FE49F-89AA-3554-B4AF-BC3FE9A3AD1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Enfoque en movilidad accesible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La aplicación busca mejorar la movilidad diaria de personas con discapacidad motriz y ciclistas urbanos mediante rutas optimizadas.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Navegación optimizada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Ofrece navegación accesible que facilita el desplazamiento seguro y eficiente para los usuarios principales.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Reportes colaborativos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Los usuarios pueden colaborar reportando obstáculos y mejorando la experiencia de movilidad para toda la comunidad.</a:t>
            </a:r>
          </a:p>
        </p:txBody>
      </p:sp>
      <p:pic>
        <p:nvPicPr>
          <p:cNvPr id="5" name="Marcador de contenido 4" descr="Mujer en silla de ruedas">
            <a:extLst>
              <a:ext uri="{FF2B5EF4-FFF2-40B4-BE49-F238E27FC236}">
                <a16:creationId xmlns:a16="http://schemas.microsoft.com/office/drawing/2014/main" id="{A9FB2530-86EE-4FA8-9466-043F90D19C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371" r="3562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64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89AE5F-6C22-9CE3-F2F9-6DBDF04A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Usuarios Secundarios: Autoridades Y Comercios Accesibles</a:t>
            </a:r>
          </a:p>
        </p:txBody>
      </p:sp>
      <p:pic>
        <p:nvPicPr>
          <p:cNvPr id="5" name="Marcador de contenido 4" descr="Esposa musulmana asiática cocinando cuando el esposo usa la computadora portátil en la cocina">
            <a:extLst>
              <a:ext uri="{FF2B5EF4-FFF2-40B4-BE49-F238E27FC236}">
                <a16:creationId xmlns:a16="http://schemas.microsoft.com/office/drawing/2014/main" id="{716E8AE2-67FD-4EF9-9965-4547112920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6996" b="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3F365-BE93-9C51-D1A6-0A5412AA7A1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Mejora de Infraestructura y Seguridad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Las autoridades emplean datos para optimizar infraestructuras urbanas y fortalecer la seguridad pública.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Beneficios para Comercios Accesibles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Comercios accesibles atraen público segmentado, fomentando una economía más inclusiva y diversa.</a:t>
            </a:r>
          </a:p>
        </p:txBody>
      </p:sp>
    </p:spTree>
    <p:extLst>
      <p:ext uri="{BB962C8B-B14F-4D97-AF65-F5344CB8AC3E}">
        <p14:creationId xmlns:p14="http://schemas.microsoft.com/office/powerpoint/2010/main" val="1115391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0A808A-5F04-C5E3-A168-B59DB208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Puntos Clave de la Presentación</a:t>
            </a:r>
          </a:p>
        </p:txBody>
      </p:sp>
      <p:pic>
        <p:nvPicPr>
          <p:cNvPr id="5" name="Marcador de contenido 4" descr="Lugar de trabajo de un especialista en informática.">
            <a:extLst>
              <a:ext uri="{FF2B5EF4-FFF2-40B4-BE49-F238E27FC236}">
                <a16:creationId xmlns:a16="http://schemas.microsoft.com/office/drawing/2014/main" id="{1C74A86D-F135-41AC-8CE0-65321D20E1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194" r="6802" b="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38951D-7DB4-9486-3E5F-14387F48B96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Descripción General Y Objetivos Del Proyecto</a:t>
            </a:r>
          </a:p>
          <a:p>
            <a:pPr>
              <a:lnSpc>
                <a:spcPct val="110000"/>
              </a:lnSpc>
            </a:pPr>
            <a:r>
              <a:rPr lang="en-US"/>
              <a:t>Funcionalidades Clave De La Aplicación</a:t>
            </a:r>
          </a:p>
          <a:p>
            <a:pPr>
              <a:lnSpc>
                <a:spcPct val="110000"/>
              </a:lnSpc>
            </a:pPr>
            <a:r>
              <a:rPr lang="en-US"/>
              <a:t>Tecnologías Utilizadas Y Arquitectura</a:t>
            </a:r>
          </a:p>
          <a:p>
            <a:pPr>
              <a:lnSpc>
                <a:spcPct val="110000"/>
              </a:lnSpc>
            </a:pPr>
            <a:r>
              <a:rPr lang="en-US"/>
              <a:t>Usuarios Clave Y Casos De Uso</a:t>
            </a:r>
          </a:p>
          <a:p>
            <a:pPr>
              <a:lnSpc>
                <a:spcPct val="110000"/>
              </a:lnSpc>
            </a:pPr>
            <a:r>
              <a:rPr lang="en-US"/>
              <a:t>Proceso Y Flujo De Datos</a:t>
            </a:r>
          </a:p>
          <a:p>
            <a:pPr>
              <a:lnSpc>
                <a:spcPct val="110000"/>
              </a:lnSpc>
            </a:pPr>
            <a:r>
              <a:rPr lang="en-US"/>
              <a:t>Beneficios, Innovación Y Diferenciadores</a:t>
            </a:r>
          </a:p>
        </p:txBody>
      </p:sp>
    </p:spTree>
    <p:extLst>
      <p:ext uri="{BB962C8B-B14F-4D97-AF65-F5344CB8AC3E}">
        <p14:creationId xmlns:p14="http://schemas.microsoft.com/office/powerpoint/2010/main" val="1454278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3D8B3A-DEC6-7FB0-532B-9522CD7A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Ejemplos De Uso: Planificación De Rutas, Reportes Y Publicidad Segmentada</a:t>
            </a:r>
          </a:p>
        </p:txBody>
      </p:sp>
      <p:pic>
        <p:nvPicPr>
          <p:cNvPr id="5" name="Marcador de contenido 4" descr="Rastreo de contactos adoptado por los gobiernos nacionales para detener la pandemia de Covid-19.">
            <a:extLst>
              <a:ext uri="{FF2B5EF4-FFF2-40B4-BE49-F238E27FC236}">
                <a16:creationId xmlns:a16="http://schemas.microsoft.com/office/drawing/2014/main" id="{1D3D3243-1336-472D-A280-D48A539BDE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556" r="12377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3E6152-F3A5-3275-0A28-39DE44B8E7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Planificación de rutas accesibles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usuarios pueden planificar trayectos accesibles que facilitan su movilidad y mejoran la experiencia de viaje.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Reportes en tiempo real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usuarios reportan incidencias o eventos en tiempo real para mantener informado al ecosistema urbano.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Publicidad segmentada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usuarios reciben publicidad localizada y relevante que mejora la efectividad del marketing.</a:t>
            </a:r>
          </a:p>
        </p:txBody>
      </p:sp>
    </p:spTree>
    <p:extLst>
      <p:ext uri="{BB962C8B-B14F-4D97-AF65-F5344CB8AC3E}">
        <p14:creationId xmlns:p14="http://schemas.microsoft.com/office/powerpoint/2010/main" val="3597831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098F29-8DDE-1FE3-42A7-7A050D644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Proceso Y Flujo De Datos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59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2FB617-0A36-BBA3-BE8A-C5BBCCD1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Captura De Datos Por Usuarios Y Sensores</a:t>
            </a:r>
          </a:p>
        </p:txBody>
      </p:sp>
      <p:pic>
        <p:nvPicPr>
          <p:cNvPr id="5" name="Marcador de contenido 4" descr="Aprendizaje profundo de tráfico e inteligencia artificial">
            <a:extLst>
              <a:ext uri="{FF2B5EF4-FFF2-40B4-BE49-F238E27FC236}">
                <a16:creationId xmlns:a16="http://schemas.microsoft.com/office/drawing/2014/main" id="{4FC9C96A-406A-43BD-8777-93AA6CBA74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783" r="19550" b="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94A488-89BE-9E8C-8179-272F5BA8072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Entradas manuales de usuarios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usuarios introducen datos manualmente para complementar la información recopilada y mejorar el análisis.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Sensores IoT en tiempo real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Sensores IoT capturan datos en tiempo real, proporcionando información precisa del entorno actual.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Mejora de precisión y alertas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 combinación de datos de usuarios y sensores optimiza rutas y genera alertas más precisas.</a:t>
            </a:r>
          </a:p>
        </p:txBody>
      </p:sp>
    </p:spTree>
    <p:extLst>
      <p:ext uri="{BB962C8B-B14F-4D97-AF65-F5344CB8AC3E}">
        <p14:creationId xmlns:p14="http://schemas.microsoft.com/office/powerpoint/2010/main" val="3362848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CA2E25-01C5-F860-C86D-5785975C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Procesamiento Y Actualización Dinámica De Rutas</a:t>
            </a:r>
          </a:p>
        </p:txBody>
      </p:sp>
      <p:pic>
        <p:nvPicPr>
          <p:cNvPr id="5" name="Marcador de contenido 4" descr="Antecedentes del concepto de computación y red en la nube global">
            <a:extLst>
              <a:ext uri="{FF2B5EF4-FFF2-40B4-BE49-F238E27FC236}">
                <a16:creationId xmlns:a16="http://schemas.microsoft.com/office/drawing/2014/main" id="{FEF7F415-E6DB-4E68-A681-6E6330B9AD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229" r="22705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5D4D38-9D67-4726-0206-2AB3058A9D4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Actualización Continua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 plataforma procesa datos en tiempo real para mantener rutas siempre actualizadas y precisas.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Adaptación a Cambios Ambientales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Las rutas se ajustan según condiciones climáticas y cambios en el entorno para máxima eficiencia.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Gestión de Incidentes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Se integran reportes de incidentes para redirigir y optimizar las recomendaciones de ruta.</a:t>
            </a:r>
          </a:p>
        </p:txBody>
      </p:sp>
    </p:spTree>
    <p:extLst>
      <p:ext uri="{BB962C8B-B14F-4D97-AF65-F5344CB8AC3E}">
        <p14:creationId xmlns:p14="http://schemas.microsoft.com/office/powerpoint/2010/main" val="1981551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60B22E-E9AA-8F69-8E9B-6255ABA1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Distribución De Alertas Y Reportes a Usuarios Y Autoridades</a:t>
            </a:r>
          </a:p>
        </p:txBody>
      </p:sp>
      <p:pic>
        <p:nvPicPr>
          <p:cNvPr id="5" name="Marcador de contenido 4" descr="Ciudad inteligente y red de comunicación inalámbrica">
            <a:extLst>
              <a:ext uri="{FF2B5EF4-FFF2-40B4-BE49-F238E27FC236}">
                <a16:creationId xmlns:a16="http://schemas.microsoft.com/office/drawing/2014/main" id="{51C5F3FB-3DD3-4FE8-B7E8-71F7552730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885" r="4111" b="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CB7E0A-27F9-639B-568A-276D728FDE1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Distribución a Usuarios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Las alertas se envían oportunamente para mejorar la experiencia y seguridad de los usuarios finales.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Distribución a Autoridades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Los reportes se envían a autoridades para facilitar decisiones rápidas y efectivas en situaciones críticas.</a:t>
            </a:r>
          </a:p>
        </p:txBody>
      </p:sp>
    </p:spTree>
    <p:extLst>
      <p:ext uri="{BB962C8B-B14F-4D97-AF65-F5344CB8AC3E}">
        <p14:creationId xmlns:p14="http://schemas.microsoft.com/office/powerpoint/2010/main" val="60946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52148-C0FE-5023-0F5F-02A101DC0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Beneficios, Innovación Y Diferenciadores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83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2CA559-EFFE-D1B8-FF05-0FCC26F1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800"/>
              <a:t>Beneficios Para El Usuario: Autonomía, Seguridad Y Rutas Adaptadas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33D951C5-1D9D-4982-AC09-61E676F0D1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01113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93432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04B594-9FE3-E604-A71F-A1B4ED5A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Impacto Comunitario: Ciudad Inclusiva Y Reducción De Emisiones</a:t>
            </a:r>
          </a:p>
        </p:txBody>
      </p:sp>
      <p:pic>
        <p:nvPicPr>
          <p:cNvPr id="5" name="Marcador de contenido 4" descr="&quot;Dos mujeres, una mayor, discapacitada en silla de ruedas, la otra joven y de pie, mirando sobre el río en un entorno similar a un parque urbano&quot;.">
            <a:extLst>
              <a:ext uri="{FF2B5EF4-FFF2-40B4-BE49-F238E27FC236}">
                <a16:creationId xmlns:a16="http://schemas.microsoft.com/office/drawing/2014/main" id="{D23DE0A2-EBDA-4002-B90B-333EECEA4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5404" r="3" b="1399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D053A9-A980-E821-B2D6-7EB170FAEBC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Ciudad Inclusiva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 iniciativa fomenta la inclusión social a través de espacios urbanos accesibles para todos los ciudadanos.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Movilidad Activa y Accesible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Se promueve el uso de medios de transporte activos que mejoran la movilidad y accesibilidad en la ciudad.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Reducción de Emisiones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El proyecto contribuye a disminuir las emisiones contaminantes, mejorando la calidad del aire y el entorno urbano.</a:t>
            </a:r>
          </a:p>
        </p:txBody>
      </p:sp>
    </p:spTree>
    <p:extLst>
      <p:ext uri="{BB962C8B-B14F-4D97-AF65-F5344CB8AC3E}">
        <p14:creationId xmlns:p14="http://schemas.microsoft.com/office/powerpoint/2010/main" val="3525061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F7D061-968C-36DC-40B0-A6ECC9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Innovación: Integración Tecnológica, Enfoque Dual Y Escalabilidad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C801A5-4442-1700-3507-D8AD00A1846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Integración Tecnológica Avanzada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Se combinan tecnologías avanzadas para ofrecer soluciones innovadoras y eficientes en la plataforma.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Enfoque Dual de Usuarios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 plataforma atiende a diferentes tipos de usuarios adaptando sus funciones a sus necesidades específicas.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Escalabilidad y Adaptabilidad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La plataforma tiene capacidad para escalar y adaptarse a distintas ciudades y contextos variados.</a:t>
            </a:r>
          </a:p>
        </p:txBody>
      </p:sp>
      <p:pic>
        <p:nvPicPr>
          <p:cNvPr id="5" name="Marcador de contenido 4" descr="Ilustración de código de programación">
            <a:extLst>
              <a:ext uri="{FF2B5EF4-FFF2-40B4-BE49-F238E27FC236}">
                <a16:creationId xmlns:a16="http://schemas.microsoft.com/office/drawing/2014/main" id="{CBA340F9-6947-455C-A4EF-7CF34A5C7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06" r="32892" b="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59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85C7B6-5A5A-371A-3EF6-F6AC4DD8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es-MX" sz="6000"/>
              <a:t>Conclusión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8368F2F7-3587-F33E-0D97-09BD1BD94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88597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40078" y="3593592"/>
          <a:ext cx="10808208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0024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BC4213-9DF7-6E39-B8DC-B174B2C9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Descripción General Y Objetivos Del Proyecto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92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A3BE0B-DA71-12B1-784F-40C3CCB8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Visión Y Alineación Con La Categoría Ciudad Innovadora</a:t>
            </a:r>
          </a:p>
        </p:txBody>
      </p:sp>
      <p:pic>
        <p:nvPicPr>
          <p:cNvPr id="5" name="Marcador de contenido 4" descr="Grupo de ciclistas que se desplazan por un carril bici de la ciudad.">
            <a:extLst>
              <a:ext uri="{FF2B5EF4-FFF2-40B4-BE49-F238E27FC236}">
                <a16:creationId xmlns:a16="http://schemas.microsoft.com/office/drawing/2014/main" id="{605D098B-2FF6-46D9-A160-C82A949D5E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152" r="22782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3F280E-FB7F-F406-4407-2B308E49A08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Ciudad Inclusiva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El proyecto promueve la inclusión, mejorando accesibilidad para personas con movilidad reducida en espacios urbanos.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Innovación Tecnológica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Uso de tecnología avanzada para mejorar la calidad de vida en la ciudad y facilitar la movilidad urbana.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/>
              <a:t>Movilidad Urbana Sustentable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/>
              <a:t>Fomento del uso de bicicletas y soluciones para ciclistas en la ciudad para una movilidad más sostenible.</a:t>
            </a:r>
          </a:p>
        </p:txBody>
      </p:sp>
    </p:spTree>
    <p:extLst>
      <p:ext uri="{BB962C8B-B14F-4D97-AF65-F5344CB8AC3E}">
        <p14:creationId xmlns:p14="http://schemas.microsoft.com/office/powerpoint/2010/main" val="200003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82E0CF-6BAE-7861-0822-CFFF9D94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500"/>
              <a:t>Reto Abordado: La Interconexión Entre Transporte Público Y Plataformas De Movilidad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06A3FFCD-22BA-4A6D-B77E-45B7C3334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84820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3840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D788DE-0325-57DD-CE50-8FDDE0D5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500"/>
              <a:t>Objetivo: Plataforma Integral Para Optimizar Rutas Accesibles en Tiempo Real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5F872AEF-9177-4DEE-8327-73ED0CBBE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73763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4112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D97E46-20F4-38BA-1A87-C1134D45D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es-MX" sz="6500"/>
              <a:t>Funcionalidades Clave De La Aplicación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91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5C9957-6866-6B38-83D8-AAD4E29A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Optimización De Rutas Para Personas en Silla De Ruedas Y Ciclistas</a:t>
            </a:r>
          </a:p>
        </p:txBody>
      </p:sp>
      <p:pic>
        <p:nvPicPr>
          <p:cNvPr id="5" name="Marcador de contenido 4" descr="Estilo de vida saludable, Caminar, Ciclismo, Símbolo, Primavera">
            <a:extLst>
              <a:ext uri="{FF2B5EF4-FFF2-40B4-BE49-F238E27FC236}">
                <a16:creationId xmlns:a16="http://schemas.microsoft.com/office/drawing/2014/main" id="{3AA9E947-FAC8-4980-8B83-A6F017E75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042" r="38892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F24B60-94D2-FE60-121E-51FE6C5C3D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Cálculo de Rutas Específicas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El sistema debe generar rutas adaptadas optimizando accesibilidad y seguridad según las necesidades individuales.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Consideración de Terreno y Obstáculos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Se analizan condiciones del terreno y obstáculos para evitar dificultades y asegurar trayectos seguros.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Trayectos Eficientes y Seguros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El resultado son rutas que maximizan eficiencia y seguridad para personas con movilidad reducida y ciclistas.</a:t>
            </a:r>
          </a:p>
        </p:txBody>
      </p:sp>
    </p:spTree>
    <p:extLst>
      <p:ext uri="{BB962C8B-B14F-4D97-AF65-F5344CB8AC3E}">
        <p14:creationId xmlns:p14="http://schemas.microsoft.com/office/powerpoint/2010/main" val="298797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0DC69B-B67C-1FB7-2214-527ABD3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Navegación Con Realidad Aumentada Y Visualización De Obstáculos</a:t>
            </a:r>
          </a:p>
        </p:txBody>
      </p:sp>
      <p:pic>
        <p:nvPicPr>
          <p:cNvPr id="5" name="Marcador de contenido 4" descr="Coches autónomos en calles de varios carriles de la ciudad. Los autos utilizan sensores de radar, comunicación inalámbrica, GPS e inteligencia artificial para navegar y comunicarse entre sí.">
            <a:extLst>
              <a:ext uri="{FF2B5EF4-FFF2-40B4-BE49-F238E27FC236}">
                <a16:creationId xmlns:a16="http://schemas.microsoft.com/office/drawing/2014/main" id="{BAD9969C-513E-4002-B221-627AD31E8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943" r="11991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B2BA45-6844-A8A6-C17C-1ED112E09EE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Guía en Tiempo Real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>
                <a:highlight>
                  <a:srgbClr val="FFFF00"/>
                </a:highlight>
              </a:rPr>
              <a:t>La aplicación utiliza realidad aumentada para proporcionar orientación en tiempo real mediante visualización de rutas y obstáculos.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Interfaz Intuitiva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La interfaz amigable facilita la orientación en entornos urbanos complejos con señales claras y visualizaciones efectivas.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s-ES" sz="1400" b="1" dirty="0"/>
              <a:t>Visualización de Obstáculos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s-ES" sz="1400" dirty="0"/>
              <a:t>Los obstáculos se muestran claramente para evitar accidentes y mejorar la seguridad del usuario durante la navegación.</a:t>
            </a:r>
          </a:p>
        </p:txBody>
      </p:sp>
    </p:spTree>
    <p:extLst>
      <p:ext uri="{BB962C8B-B14F-4D97-AF65-F5344CB8AC3E}">
        <p14:creationId xmlns:p14="http://schemas.microsoft.com/office/powerpoint/2010/main" val="3414180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2735</Words>
  <Application>Microsoft Office PowerPoint</Application>
  <PresentationFormat>Panorámica</PresentationFormat>
  <Paragraphs>210</Paragraphs>
  <Slides>29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Aptos</vt:lpstr>
      <vt:lpstr>Arial</vt:lpstr>
      <vt:lpstr>Bierstadt</vt:lpstr>
      <vt:lpstr>Grandview Display</vt:lpstr>
      <vt:lpstr>DashVTI</vt:lpstr>
      <vt:lpstr>Movilidad Para Todos CDMX: Innovadora Aplicación De Movilidad Accesible</vt:lpstr>
      <vt:lpstr>Puntos Clave de la Presentación</vt:lpstr>
      <vt:lpstr>Descripción General Y Objetivos Del Proyecto</vt:lpstr>
      <vt:lpstr>Visión Y Alineación Con La Categoría Ciudad Innovadora</vt:lpstr>
      <vt:lpstr>Reto Abordado: La Interconexión Entre Transporte Público Y Plataformas De Movilidad</vt:lpstr>
      <vt:lpstr>Objetivo: Plataforma Integral Para Optimizar Rutas Accesibles en Tiempo Real</vt:lpstr>
      <vt:lpstr>Funcionalidades Clave De La Aplicación</vt:lpstr>
      <vt:lpstr>Optimización De Rutas Para Personas en Silla De Ruedas Y Ciclistas</vt:lpstr>
      <vt:lpstr>Navegación Con Realidad Aumentada Y Visualización De Obstáculos</vt:lpstr>
      <vt:lpstr>Crowdsourcing, Reportes en Tiempo Real Y Botón De Emergencia</vt:lpstr>
      <vt:lpstr>Tecnologías Utilizadas Y Arquitectura</vt:lpstr>
      <vt:lpstr>Presentación de PowerPoint</vt:lpstr>
      <vt:lpstr>Integración De Realidad Aumentada (AR) Y Crowdsourcing</vt:lpstr>
      <vt:lpstr>Uso De Sensores IoT en Sillas De Ruedas Y Bicicletas</vt:lpstr>
      <vt:lpstr>Plataformas Móviles, APIs De Clima Y Calidad Del Aire, Y Geolocalización</vt:lpstr>
      <vt:lpstr>Usuarios Clave Y Casos De Uso</vt:lpstr>
      <vt:lpstr>Presentación de PowerPoint</vt:lpstr>
      <vt:lpstr>Usuarios Primarios: Personas Con Discapacidad Motriz Y Ciclistas Urbanos</vt:lpstr>
      <vt:lpstr>Usuarios Secundarios: Autoridades Y Comercios Accesibles</vt:lpstr>
      <vt:lpstr>Ejemplos De Uso: Planificación De Rutas, Reportes Y Publicidad Segmentada</vt:lpstr>
      <vt:lpstr>Proceso Y Flujo De Datos</vt:lpstr>
      <vt:lpstr>Captura De Datos Por Usuarios Y Sensores</vt:lpstr>
      <vt:lpstr>Procesamiento Y Actualización Dinámica De Rutas</vt:lpstr>
      <vt:lpstr>Distribución De Alertas Y Reportes a Usuarios Y Autoridades</vt:lpstr>
      <vt:lpstr>Beneficios, Innovación Y Diferenciadores</vt:lpstr>
      <vt:lpstr>Beneficios Para El Usuario: Autonomía, Seguridad Y Rutas Adaptadas</vt:lpstr>
      <vt:lpstr>Impacto Comunitario: Ciudad Inclusiva Y Reducción De Emisiones</vt:lpstr>
      <vt:lpstr>Innovación: Integración Tecnológica, Enfoque Dual Y Escalabilidad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Julio César Jasso Ladrón de Guevara</dc:creator>
  <cp:lastModifiedBy>Julio César Jasso Ladrón de Guevara</cp:lastModifiedBy>
  <cp:revision>6</cp:revision>
  <dcterms:created xsi:type="dcterms:W3CDTF">2025-08-13T01:31:18Z</dcterms:created>
  <dcterms:modified xsi:type="dcterms:W3CDTF">2025-08-13T03:30:41Z</dcterms:modified>
</cp:coreProperties>
</file>